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21"/>
  </p:notesMasterIdLst>
  <p:handoutMasterIdLst>
    <p:handoutMasterId r:id="rId22"/>
  </p:handoutMasterIdLst>
  <p:sldIdLst>
    <p:sldId id="1647" r:id="rId2"/>
    <p:sldId id="1637" r:id="rId3"/>
    <p:sldId id="1638" r:id="rId4"/>
    <p:sldId id="1639" r:id="rId5"/>
    <p:sldId id="1648" r:id="rId6"/>
    <p:sldId id="1640" r:id="rId7"/>
    <p:sldId id="1641" r:id="rId8"/>
    <p:sldId id="1643" r:id="rId9"/>
    <p:sldId id="1642" r:id="rId10"/>
    <p:sldId id="1645" r:id="rId11"/>
    <p:sldId id="1646" r:id="rId12"/>
    <p:sldId id="1649" r:id="rId13"/>
    <p:sldId id="1650" r:id="rId14"/>
    <p:sldId id="1652" r:id="rId15"/>
    <p:sldId id="1651" r:id="rId16"/>
    <p:sldId id="1653" r:id="rId17"/>
    <p:sldId id="1654" r:id="rId18"/>
    <p:sldId id="1655" r:id="rId19"/>
    <p:sldId id="1656" r:id="rId20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預設章節" id="{11BE5AD5-2A34-4FC5-8A53-4D78F29223CF}">
          <p14:sldIdLst/>
        </p14:section>
        <p14:section name="未命名的章節" id="{33AB5D34-EFE8-483B-A6FD-78D54342A407}">
          <p14:sldIdLst>
            <p14:sldId id="1647"/>
            <p14:sldId id="1637"/>
            <p14:sldId id="1638"/>
            <p14:sldId id="1639"/>
            <p14:sldId id="1648"/>
            <p14:sldId id="1640"/>
            <p14:sldId id="1641"/>
            <p14:sldId id="1643"/>
            <p14:sldId id="1642"/>
            <p14:sldId id="1645"/>
            <p14:sldId id="1646"/>
            <p14:sldId id="1649"/>
            <p14:sldId id="1650"/>
            <p14:sldId id="1652"/>
            <p14:sldId id="1651"/>
            <p14:sldId id="1653"/>
            <p14:sldId id="1654"/>
            <p14:sldId id="1655"/>
            <p14:sldId id="1656"/>
          </p14:sldIdLst>
        </p14:section>
        <p14:section name="未命名的章節" id="{21E4F2C8-6360-4C93-ABB2-4614B6A4C6AD}">
          <p14:sldIdLst/>
        </p14:section>
        <p14:section name="未命名的章節" id="{45942E41-D811-4A2B-B9A5-F2C441A0CC9B}">
          <p14:sldIdLst/>
        </p14:section>
        <p14:section name="未命名的章節" id="{4D34C044-7406-4063-850C-CA44E39913C9}">
          <p14:sldIdLst/>
        </p14:section>
        <p14:section name="未命名的章節" id="{357E73D8-9122-4074-B943-1E70A734FA95}">
          <p14:sldIdLst/>
        </p14:section>
        <p14:section name="未命名的章節" id="{7A4971BB-24CA-4545-91D5-A2E1ABCE348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CCCC"/>
    <a:srgbClr val="BBE0E3"/>
    <a:srgbClr val="336600"/>
    <a:srgbClr val="CC6600"/>
    <a:srgbClr val="00FF00"/>
    <a:srgbClr val="FF6600"/>
    <a:srgbClr val="CC3399"/>
    <a:srgbClr val="66FF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20" autoAdjust="0"/>
    <p:restoredTop sz="83409" autoAdjust="0"/>
  </p:normalViewPr>
  <p:slideViewPr>
    <p:cSldViewPr>
      <p:cViewPr varScale="1">
        <p:scale>
          <a:sx n="199" d="100"/>
          <a:sy n="199" d="100"/>
        </p:scale>
        <p:origin x="16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37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2284"/>
    </p:cViewPr>
  </p:sorterViewPr>
  <p:notesViewPr>
    <p:cSldViewPr>
      <p:cViewPr varScale="1">
        <p:scale>
          <a:sx n="61" d="100"/>
          <a:sy n="61" d="100"/>
        </p:scale>
        <p:origin x="-144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>
            <a:lvl1pPr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1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>
            <a:lvl1pPr algn="r"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9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b" anchorCtr="0" compatLnSpc="1">
            <a:prstTxWarp prst="textNoShape">
              <a:avLst/>
            </a:prstTxWarp>
          </a:bodyPr>
          <a:lstStyle>
            <a:lvl1pPr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9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b" anchorCtr="0" compatLnSpc="1">
            <a:prstTxWarp prst="textNoShape">
              <a:avLst/>
            </a:prstTxWarp>
          </a:bodyPr>
          <a:lstStyle>
            <a:lvl1pPr algn="r"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fld id="{5D42011E-7D92-436A-AC22-4F8684FE373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5252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>
            <a:lvl1pPr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1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>
            <a:lvl1pPr algn="r"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2" y="4716465"/>
            <a:ext cx="5438775" cy="446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9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b" anchorCtr="0" compatLnSpc="1">
            <a:prstTxWarp prst="textNoShape">
              <a:avLst/>
            </a:prstTxWarp>
          </a:bodyPr>
          <a:lstStyle>
            <a:lvl1pPr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9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570" tIns="45785" rIns="91570" bIns="45785" numCol="1" anchor="b" anchorCtr="0" compatLnSpc="1">
            <a:prstTxWarp prst="textNoShape">
              <a:avLst/>
            </a:prstTxWarp>
          </a:bodyPr>
          <a:lstStyle>
            <a:lvl1pPr algn="r" defTabSz="915920">
              <a:defRPr sz="1200">
                <a:cs typeface="Arial" charset="0"/>
              </a:defRPr>
            </a:lvl1pPr>
          </a:lstStyle>
          <a:p>
            <a:pPr>
              <a:defRPr/>
            </a:pPr>
            <a:fld id="{E03F772D-7FE6-4D25-AD80-FF899BF08D2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9899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/>
          <p:cNvGrpSpPr>
            <a:grpSpLocks/>
          </p:cNvGrpSpPr>
          <p:nvPr userDrawn="1"/>
        </p:nvGrpSpPr>
        <p:grpSpPr bwMode="auto">
          <a:xfrm>
            <a:off x="3216275" y="5775325"/>
            <a:ext cx="1643063" cy="987425"/>
            <a:chOff x="-196" y="3137"/>
            <a:chExt cx="1352" cy="813"/>
          </a:xfrm>
        </p:grpSpPr>
        <p:sp>
          <p:nvSpPr>
            <p:cNvPr id="3" name="Oval 64"/>
            <p:cNvSpPr>
              <a:spLocks noChangeArrowheads="1"/>
            </p:cNvSpPr>
            <p:nvPr userDrawn="1"/>
          </p:nvSpPr>
          <p:spPr bwMode="auto">
            <a:xfrm>
              <a:off x="600" y="3137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" name="Oval 65"/>
            <p:cNvSpPr>
              <a:spLocks noChangeArrowheads="1"/>
            </p:cNvSpPr>
            <p:nvPr userDrawn="1"/>
          </p:nvSpPr>
          <p:spPr bwMode="auto">
            <a:xfrm>
              <a:off x="1028" y="3476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" name="Oval 66"/>
            <p:cNvSpPr>
              <a:spLocks noChangeArrowheads="1"/>
            </p:cNvSpPr>
            <p:nvPr userDrawn="1"/>
          </p:nvSpPr>
          <p:spPr bwMode="auto">
            <a:xfrm>
              <a:off x="731" y="3627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" name="Oval 67"/>
            <p:cNvSpPr>
              <a:spLocks noChangeArrowheads="1"/>
            </p:cNvSpPr>
            <p:nvPr userDrawn="1"/>
          </p:nvSpPr>
          <p:spPr bwMode="auto">
            <a:xfrm>
              <a:off x="296" y="3859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Oval 68"/>
            <p:cNvSpPr>
              <a:spLocks noChangeArrowheads="1"/>
            </p:cNvSpPr>
            <p:nvPr userDrawn="1"/>
          </p:nvSpPr>
          <p:spPr bwMode="auto">
            <a:xfrm>
              <a:off x="-196" y="3265"/>
              <a:ext cx="90" cy="9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Oval 69"/>
            <p:cNvSpPr>
              <a:spLocks noChangeArrowheads="1"/>
            </p:cNvSpPr>
            <p:nvPr userDrawn="1"/>
          </p:nvSpPr>
          <p:spPr bwMode="auto">
            <a:xfrm>
              <a:off x="-60" y="3438"/>
              <a:ext cx="182" cy="18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Line 70"/>
            <p:cNvSpPr>
              <a:spLocks noChangeShapeType="1"/>
            </p:cNvSpPr>
            <p:nvPr userDrawn="1"/>
          </p:nvSpPr>
          <p:spPr bwMode="auto">
            <a:xfrm flipH="1">
              <a:off x="567" y="3521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Line 71"/>
            <p:cNvSpPr>
              <a:spLocks noChangeShapeType="1"/>
            </p:cNvSpPr>
            <p:nvPr userDrawn="1"/>
          </p:nvSpPr>
          <p:spPr bwMode="auto">
            <a:xfrm flipH="1">
              <a:off x="-106" y="3310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Line 72"/>
            <p:cNvSpPr>
              <a:spLocks noChangeShapeType="1"/>
            </p:cNvSpPr>
            <p:nvPr userDrawn="1"/>
          </p:nvSpPr>
          <p:spPr bwMode="auto">
            <a:xfrm>
              <a:off x="347" y="3302"/>
              <a:ext cx="226" cy="227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Line 73"/>
            <p:cNvSpPr>
              <a:spLocks noChangeShapeType="1"/>
            </p:cNvSpPr>
            <p:nvPr userDrawn="1"/>
          </p:nvSpPr>
          <p:spPr bwMode="auto">
            <a:xfrm flipH="1">
              <a:off x="340" y="3249"/>
              <a:ext cx="273" cy="27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Line 74"/>
            <p:cNvSpPr>
              <a:spLocks noChangeShapeType="1"/>
            </p:cNvSpPr>
            <p:nvPr userDrawn="1"/>
          </p:nvSpPr>
          <p:spPr bwMode="auto">
            <a:xfrm>
              <a:off x="0" y="3521"/>
              <a:ext cx="340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Line 75"/>
            <p:cNvSpPr>
              <a:spLocks noChangeShapeType="1"/>
            </p:cNvSpPr>
            <p:nvPr userDrawn="1"/>
          </p:nvSpPr>
          <p:spPr bwMode="auto">
            <a:xfrm>
              <a:off x="340" y="3521"/>
              <a:ext cx="0" cy="408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Line 76"/>
            <p:cNvSpPr>
              <a:spLocks noChangeShapeType="1"/>
            </p:cNvSpPr>
            <p:nvPr userDrawn="1"/>
          </p:nvSpPr>
          <p:spPr bwMode="auto">
            <a:xfrm flipH="1">
              <a:off x="340" y="3686"/>
              <a:ext cx="409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6" name="Picture 105" descr="圖片1"/>
          <p:cNvPicPr>
            <a:picLocks noChangeAspect="1" noChangeArrowheads="1"/>
          </p:cNvPicPr>
          <p:nvPr userDrawn="1"/>
        </p:nvPicPr>
        <p:blipFill>
          <a:blip r:embed="rId3" cstate="print"/>
          <a:srcRect t="8401" r="15596" b="24275"/>
          <a:stretch>
            <a:fillRect/>
          </a:stretch>
        </p:blipFill>
        <p:spPr bwMode="auto">
          <a:xfrm>
            <a:off x="5303838" y="0"/>
            <a:ext cx="3840162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6" descr="圖片1"/>
          <p:cNvPicPr>
            <a:picLocks noChangeAspect="1" noChangeArrowheads="1"/>
          </p:cNvPicPr>
          <p:nvPr userDrawn="1"/>
        </p:nvPicPr>
        <p:blipFill>
          <a:blip r:embed="rId4" cstate="print"/>
          <a:srcRect t="28891" r="21906"/>
          <a:stretch>
            <a:fillRect/>
          </a:stretch>
        </p:blipFill>
        <p:spPr bwMode="auto">
          <a:xfrm>
            <a:off x="6659563" y="5084763"/>
            <a:ext cx="2484437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7" descr="圖片2"/>
          <p:cNvPicPr>
            <a:picLocks noChangeAspect="1" noChangeArrowheads="1"/>
          </p:cNvPicPr>
          <p:nvPr userDrawn="1"/>
        </p:nvPicPr>
        <p:blipFill>
          <a:blip r:embed="rId5" cstate="print"/>
          <a:srcRect l="14632"/>
          <a:stretch>
            <a:fillRect/>
          </a:stretch>
        </p:blipFill>
        <p:spPr bwMode="auto">
          <a:xfrm>
            <a:off x="0" y="4979988"/>
            <a:ext cx="1843088" cy="130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08" descr="圖片2"/>
          <p:cNvPicPr>
            <a:picLocks noChangeAspect="1" noChangeArrowheads="1"/>
          </p:cNvPicPr>
          <p:nvPr userDrawn="1"/>
        </p:nvPicPr>
        <p:blipFill>
          <a:blip r:embed="rId5" cstate="print"/>
          <a:srcRect b="21786"/>
          <a:stretch>
            <a:fillRect/>
          </a:stretch>
        </p:blipFill>
        <p:spPr bwMode="auto">
          <a:xfrm>
            <a:off x="1044575" y="5940425"/>
            <a:ext cx="19431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38412-9751-404C-93EF-BC1A0089C28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5738" y="188913"/>
            <a:ext cx="1998662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188913"/>
            <a:ext cx="5843588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D7D25-4FF0-4A08-A62E-FC992996E8B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188913"/>
            <a:ext cx="7654925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049DA-1715-4332-8288-49BA63C99CE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913"/>
            <a:ext cx="8352928" cy="914400"/>
          </a:xfrm>
        </p:spPr>
        <p:txBody>
          <a:bodyPr/>
          <a:lstStyle>
            <a:lvl1pPr>
              <a:defRPr sz="3600" b="1" i="0" baseline="0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  <a:lvl2pPr>
              <a:defRPr baseline="0">
                <a:latin typeface="Calibri" pitchFamily="34" charset="0"/>
              </a:defRPr>
            </a:lvl2pPr>
            <a:lvl3pPr>
              <a:defRPr baseline="0">
                <a:latin typeface="Calibri" pitchFamily="34" charset="0"/>
              </a:defRPr>
            </a:lvl3pPr>
            <a:lvl4pPr>
              <a:defRPr baseline="0">
                <a:latin typeface="Calibri" pitchFamily="34" charset="0"/>
              </a:defRPr>
            </a:lvl4pPr>
            <a:lvl5pPr>
              <a:defRPr baseline="0"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</a:lstStyle>
          <a:p>
            <a:pPr>
              <a:defRPr/>
            </a:pPr>
            <a:fld id="{9042F249-9FA7-4276-9856-EF4B9CBF37F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56D91-6C99-4244-940E-CFEA83FF3AB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FDF24-2E45-4E15-A092-915C8059161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5561A-EF35-4F10-A947-9F83BB7BD27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zh-TW" altLang="en-US"/>
              <a:t>M.-S. Chen</a:t>
            </a:r>
            <a:endParaRPr lang="en-US" altLang="zh-TW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55801-0A42-4FEA-8589-B312E9037FB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zh-TW" altLang="en-US"/>
              <a:t>M.-S. Chen</a:t>
            </a:r>
            <a:endParaRPr lang="en-US" altLang="zh-TW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979A9-8D95-469F-8616-C69CC7172EE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6B7D3-132B-4048-AF8F-90652DB37BE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3530E-F2EC-44C5-B55D-C53452E1304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6" name="Line 4"/>
          <p:cNvSpPr>
            <a:spLocks noChangeShapeType="1"/>
          </p:cNvSpPr>
          <p:nvPr/>
        </p:nvSpPr>
        <p:spPr bwMode="auto">
          <a:xfrm>
            <a:off x="0" y="1192213"/>
            <a:ext cx="807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88913"/>
            <a:ext cx="76549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341438"/>
            <a:ext cx="83534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  第二層</a:t>
            </a:r>
          </a:p>
          <a:p>
            <a:pPr lvl="2"/>
            <a:r>
              <a:rPr lang="zh-TW" altLang="en-US"/>
              <a:t>  第三層</a:t>
            </a:r>
          </a:p>
          <a:p>
            <a:pPr lvl="3"/>
            <a:r>
              <a:rPr lang="zh-TW" altLang="en-US"/>
              <a:t>  第四層</a:t>
            </a:r>
          </a:p>
          <a:p>
            <a:pPr lvl="4"/>
            <a:r>
              <a:rPr lang="zh-TW" altLang="en-US"/>
              <a:t> 第五層</a:t>
            </a:r>
          </a:p>
        </p:txBody>
      </p:sp>
      <p:sp>
        <p:nvSpPr>
          <p:cNvPr id="33588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1750"/>
            <a:ext cx="7921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>
                <a:cs typeface="+mn-cs"/>
              </a:defRPr>
            </a:lvl1pPr>
          </a:lstStyle>
          <a:p>
            <a:pPr>
              <a:defRPr/>
            </a:pPr>
            <a:fld id="{65A5A272-9677-4201-90B1-1316D8964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30" name="Picture 12" descr="C:\Documents and Settings\yuchiaw\Desktop\citi-template-for-Prof.-frank-wang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2" y="6223388"/>
            <a:ext cx="8136905" cy="63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75" r:id="rId3"/>
    <p:sldLayoutId id="2147483776" r:id="rId4"/>
    <p:sldLayoutId id="2147483777" r:id="rId5"/>
    <p:sldLayoutId id="2147483785" r:id="rId6"/>
    <p:sldLayoutId id="2147483786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u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01BCC5-007D-FE47-A041-2CE2AB20316B}"/>
              </a:ext>
            </a:extLst>
          </p:cNvPr>
          <p:cNvSpPr txBox="1"/>
          <p:nvPr/>
        </p:nvSpPr>
        <p:spPr>
          <a:xfrm>
            <a:off x="6778436" y="2542838"/>
            <a:ext cx="241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Mini Workshop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61E1CF-9A41-3349-A550-7A030F659038}"/>
              </a:ext>
            </a:extLst>
          </p:cNvPr>
          <p:cNvSpPr txBox="1"/>
          <p:nvPr/>
        </p:nvSpPr>
        <p:spPr>
          <a:xfrm>
            <a:off x="6573926" y="1988840"/>
            <a:ext cx="26069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/>
              <a:t>Bio-ASP 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547F4-2EC6-1146-A1EE-52626FA66F84}"/>
              </a:ext>
            </a:extLst>
          </p:cNvPr>
          <p:cNvSpPr txBox="1"/>
          <p:nvPr/>
        </p:nvSpPr>
        <p:spPr>
          <a:xfrm>
            <a:off x="3577220" y="3189169"/>
            <a:ext cx="55667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Voice/Speech Activity 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15E2D-0F58-2A4C-9BD0-9C451E36CEAE}"/>
              </a:ext>
            </a:extLst>
          </p:cNvPr>
          <p:cNvSpPr txBox="1"/>
          <p:nvPr/>
        </p:nvSpPr>
        <p:spPr>
          <a:xfrm>
            <a:off x="6993879" y="4185661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iauKai" panose="02010601000101010101" pitchFamily="2" charset="-120"/>
                <a:ea typeface="BiauKai" panose="02010601000101010101" pitchFamily="2" charset="-120"/>
              </a:rPr>
              <a:t>Presenter: </a:t>
            </a:r>
            <a:r>
              <a:rPr lang="zh-CN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于</a:t>
            </a:r>
            <a:r>
              <a:rPr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lang="zh-CN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晟</a:t>
            </a:r>
            <a:endParaRPr lang="en-US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DBAF56-8739-A74D-9E0D-D0816B2E109E}"/>
              </a:ext>
            </a:extLst>
          </p:cNvPr>
          <p:cNvSpPr txBox="1"/>
          <p:nvPr/>
        </p:nvSpPr>
        <p:spPr>
          <a:xfrm>
            <a:off x="6993879" y="4554993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iauKai" panose="02010601000101010101" pitchFamily="2" charset="-120"/>
                <a:ea typeface="BiauKai" panose="02010601000101010101" pitchFamily="2" charset="-120"/>
              </a:rPr>
              <a:t>Advisor: </a:t>
            </a:r>
            <a:r>
              <a:rPr lang="zh-CN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曹</a:t>
            </a:r>
            <a:r>
              <a:rPr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lang="zh-CN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昱</a:t>
            </a:r>
            <a:r>
              <a:rPr lang="zh-TW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 博士</a:t>
            </a:r>
            <a:endParaRPr lang="en-US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pic>
        <p:nvPicPr>
          <p:cNvPr id="7" name="圖片 19">
            <a:extLst>
              <a:ext uri="{FF2B5EF4-FFF2-40B4-BE49-F238E27FC236}">
                <a16:creationId xmlns:a16="http://schemas.microsoft.com/office/drawing/2014/main" id="{AA49D172-8E2B-8448-8EFB-1E39040868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3577220" y="1898544"/>
            <a:ext cx="2304256" cy="11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3039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Approach-Statistical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2B14C-C7CE-BC47-B89E-9E2A0FA6ABF3}"/>
              </a:ext>
            </a:extLst>
          </p:cNvPr>
          <p:cNvSpPr txBox="1"/>
          <p:nvPr/>
        </p:nvSpPr>
        <p:spPr>
          <a:xfrm>
            <a:off x="400033" y="1103313"/>
            <a:ext cx="612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Statistical Model-Based Voice Activity Detection-</a:t>
            </a:r>
            <a:r>
              <a:rPr lang="en-US" i="1" dirty="0"/>
              <a:t>1999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DD4A763-2AA7-D24B-B823-0DB207D5E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536" y="1472645"/>
                <a:ext cx="7488832" cy="914400"/>
              </a:xfrm>
            </p:spPr>
            <p:txBody>
              <a:bodyPr/>
              <a:lstStyle/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altLang="zh-TW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Additive noisy speech: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TW" sz="18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</m:t>
                          </m:r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𝑠𝑝𝑒𝑒𝑐h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𝑎𝑏𝑠𝑒𝑛𝑡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𝑠𝑝𝑒𝑒𝑐h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𝑝𝑟𝑒𝑠𝑒𝑛𝑡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1800" dirty="0"/>
              </a:p>
              <a:p>
                <a:pPr marL="0" indent="0">
                  <a:buNone/>
                </a:pPr>
                <a:endParaRPr lang="en-US" altLang="zh-TW" sz="1800" dirty="0"/>
              </a:p>
              <a:p>
                <a:pPr marL="0" indent="0">
                  <a:buNone/>
                </a:pPr>
                <a:endParaRPr lang="zh-TW" altLang="en-US" sz="1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0DD4A763-2AA7-D24B-B823-0DB207D5E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472645"/>
                <a:ext cx="7488832" cy="914400"/>
              </a:xfrm>
              <a:blipFill>
                <a:blip r:embed="rId3"/>
                <a:stretch>
                  <a:fillRect l="-677" t="-4110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5F92066-4832-E44F-AEE9-750B84FBEBEB}"/>
              </a:ext>
            </a:extLst>
          </p:cNvPr>
          <p:cNvSpPr txBox="1"/>
          <p:nvPr/>
        </p:nvSpPr>
        <p:spPr>
          <a:xfrm>
            <a:off x="395536" y="238704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PDF on conditions: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0DB736-EE79-F64B-9549-A61C7A64A5DB}"/>
                  </a:ext>
                </a:extLst>
              </p:cNvPr>
              <p:cNvSpPr txBox="1"/>
              <p:nvPr/>
            </p:nvSpPr>
            <p:spPr>
              <a:xfrm>
                <a:off x="2531601" y="2387045"/>
                <a:ext cx="4169796" cy="697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⁡{−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r>
                        <a:rPr lang="en-US" altLang="zh-TW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10DB736-EE79-F64B-9549-A61C7A64A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01" y="2387045"/>
                <a:ext cx="4169796" cy="697307"/>
              </a:xfrm>
              <a:prstGeom prst="rect">
                <a:avLst/>
              </a:prstGeom>
              <a:blipFill>
                <a:blip r:embed="rId4"/>
                <a:stretch>
                  <a:fillRect t="-128571" b="-19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4EE86E-BE03-CE47-A1E4-49B5A4E92215}"/>
                  </a:ext>
                </a:extLst>
              </p:cNvPr>
              <p:cNvSpPr txBox="1"/>
              <p:nvPr/>
            </p:nvSpPr>
            <p:spPr>
              <a:xfrm>
                <a:off x="2539613" y="3084352"/>
                <a:ext cx="6005170" cy="6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⁡{−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r>
                        <a:rPr lang="en-US" altLang="zh-TW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4EE86E-BE03-CE47-A1E4-49B5A4E9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3" y="3084352"/>
                <a:ext cx="6005170" cy="697948"/>
              </a:xfrm>
              <a:prstGeom prst="rect">
                <a:avLst/>
              </a:prstGeom>
              <a:blipFill>
                <a:blip r:embed="rId5"/>
                <a:stretch>
                  <a:fillRect t="-128571" b="-19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34238E4-2C5F-B647-AE79-FDBD55ABB7DC}"/>
              </a:ext>
            </a:extLst>
          </p:cNvPr>
          <p:cNvSpPr txBox="1"/>
          <p:nvPr/>
        </p:nvSpPr>
        <p:spPr>
          <a:xfrm>
            <a:off x="395536" y="37823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 Ratio: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3">
                <a:extLst>
                  <a:ext uri="{FF2B5EF4-FFF2-40B4-BE49-F238E27FC236}">
                    <a16:creationId xmlns:a16="http://schemas.microsoft.com/office/drawing/2014/main" id="{DBDA0F59-EB35-2542-8E96-3DB3B8BEC398}"/>
                  </a:ext>
                </a:extLst>
              </p:cNvPr>
              <p:cNvSpPr txBox="1"/>
              <p:nvPr/>
            </p:nvSpPr>
            <p:spPr>
              <a:xfrm>
                <a:off x="2068013" y="3998752"/>
                <a:ext cx="5007974" cy="8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l-GR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l-GR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2" name="文字方塊 3">
                <a:extLst>
                  <a:ext uri="{FF2B5EF4-FFF2-40B4-BE49-F238E27FC236}">
                    <a16:creationId xmlns:a16="http://schemas.microsoft.com/office/drawing/2014/main" id="{DBDA0F59-EB35-2542-8E96-3DB3B8BEC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13" y="3998752"/>
                <a:ext cx="5007974" cy="861583"/>
              </a:xfrm>
              <a:prstGeom prst="rect">
                <a:avLst/>
              </a:prstGeom>
              <a:blipFill>
                <a:blip r:embed="rId6"/>
                <a:stretch>
                  <a:fillRect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46B081B-FEEA-9942-B079-48F24973F382}"/>
              </a:ext>
            </a:extLst>
          </p:cNvPr>
          <p:cNvSpPr/>
          <p:nvPr/>
        </p:nvSpPr>
        <p:spPr>
          <a:xfrm>
            <a:off x="395535" y="465235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GM of LR: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C04DDC-91D8-E945-ADFF-EB02D655FB8F}"/>
                  </a:ext>
                </a:extLst>
              </p:cNvPr>
              <p:cNvSpPr/>
              <p:nvPr/>
            </p:nvSpPr>
            <p:spPr>
              <a:xfrm>
                <a:off x="2539613" y="4696059"/>
                <a:ext cx="2623988" cy="872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func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type m:val="noBar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noBar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</m:den>
                              </m:f>
                            </m:num>
                            <m:den>
                              <m:f>
                                <m:fPr>
                                  <m:type m:val="noBar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nary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C04DDC-91D8-E945-ADFF-EB02D655F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613" y="4696059"/>
                <a:ext cx="2623988" cy="872611"/>
              </a:xfrm>
              <a:prstGeom prst="rect">
                <a:avLst/>
              </a:prstGeom>
              <a:blipFill>
                <a:blip r:embed="rId7"/>
                <a:stretch>
                  <a:fillRect t="-94203" b="-150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4EC2777-BBCD-AF42-AF57-8A033B9EC8AF}"/>
              </a:ext>
            </a:extLst>
          </p:cNvPr>
          <p:cNvSpPr/>
          <p:nvPr/>
        </p:nvSpPr>
        <p:spPr>
          <a:xfrm>
            <a:off x="389994" y="5566757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 ML: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9C17A2-6AE7-794B-A8F3-72CF6B746804}"/>
                  </a:ext>
                </a:extLst>
              </p:cNvPr>
              <p:cNvSpPr/>
              <p:nvPr/>
            </p:nvSpPr>
            <p:spPr>
              <a:xfrm>
                <a:off x="1352462" y="5559287"/>
                <a:ext cx="1275477" cy="3842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9C17A2-6AE7-794B-A8F3-72CF6B746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462" y="5559287"/>
                <a:ext cx="1275477" cy="384272"/>
              </a:xfrm>
              <a:prstGeom prst="rect">
                <a:avLst/>
              </a:prstGeom>
              <a:blipFill>
                <a:blip r:embed="rId8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201615C-1F21-4A4D-B0ED-989E729C7E91}"/>
              </a:ext>
            </a:extLst>
          </p:cNvPr>
          <p:cNvSpPr/>
          <p:nvPr/>
        </p:nvSpPr>
        <p:spPr>
          <a:xfrm>
            <a:off x="2967296" y="5593702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 DD: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533E9D-E67E-AA4B-BD90-E24A61615C16}"/>
                  </a:ext>
                </a:extLst>
              </p:cNvPr>
              <p:cNvSpPr/>
              <p:nvPr/>
            </p:nvSpPr>
            <p:spPr>
              <a:xfrm>
                <a:off x="3851607" y="5420952"/>
                <a:ext cx="5436096" cy="707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𝐷𝐷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TW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f>
                        <m:fPr>
                          <m:ctrl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l-GR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b>
                            <m:sSubPr>
                              <m:ctrlPr>
                                <a:rPr lang="el-GR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l-GR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533E9D-E67E-AA4B-BD90-E24A61615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607" y="5420952"/>
                <a:ext cx="5436096" cy="707566"/>
              </a:xfrm>
              <a:prstGeom prst="rect">
                <a:avLst/>
              </a:prstGeom>
              <a:blipFill>
                <a:blip r:embed="rId9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10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Approach-Statistical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4B19AE88-A17A-1C4F-83F6-23347A661E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536" y="2052262"/>
                <a:ext cx="7344816" cy="1800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1800" dirty="0"/>
                  <a:t>Model “Hang-Over” Scheme:   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1800" dirty="0"/>
              </a:p>
              <a:p>
                <a:pPr marL="0" indent="0">
                  <a:buNone/>
                </a:pPr>
                <a:endParaRPr lang="en-US" altLang="zh-TW" sz="1800" dirty="0"/>
              </a:p>
              <a:p>
                <a:pPr marL="0" indent="0">
                  <a:buNone/>
                </a:pPr>
                <a:r>
                  <a:rPr lang="en-US" altLang="zh-TW" sz="1800" dirty="0"/>
                  <a:t>Define: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800" i="1" smtClean="0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1800" dirty="0"/>
              </a:p>
              <a:p>
                <a:pPr marL="0" indent="0">
                  <a:buNone/>
                </a:pPr>
                <a:endParaRPr lang="en-US" altLang="zh-TW" sz="1800" dirty="0"/>
              </a:p>
              <a:p>
                <a:pPr marL="0" indent="0">
                  <a:buNone/>
                </a:pPr>
                <a:r>
                  <a:rPr lang="en-US" altLang="zh-TW" sz="1800" dirty="0"/>
                  <a:t>Know that: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sz="1800" dirty="0"/>
              </a:p>
              <a:p>
                <a:pPr marL="0" indent="0">
                  <a:buNone/>
                </a:pPr>
                <a:endParaRPr lang="en-US" altLang="zh-TW" sz="1800" dirty="0"/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4B19AE88-A17A-1C4F-83F6-23347A661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2052262"/>
                <a:ext cx="7344816" cy="1800200"/>
              </a:xfrm>
              <a:blipFill>
                <a:blip r:embed="rId3"/>
                <a:stretch>
                  <a:fillRect l="-691" t="-1408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1FF466-DF1B-8143-9752-1832851D4579}"/>
              </a:ext>
            </a:extLst>
          </p:cNvPr>
          <p:cNvSpPr txBox="1"/>
          <p:nvPr/>
        </p:nvSpPr>
        <p:spPr>
          <a:xfrm>
            <a:off x="400033" y="1103313"/>
            <a:ext cx="612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Statistical Model-Based Voice Activity Detection-</a:t>
            </a:r>
            <a:r>
              <a:rPr lang="en-US" i="1" dirty="0"/>
              <a:t>1999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D2FA7959-A641-EC4A-8244-6707F876B3D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5536" y="3962867"/>
                <a:ext cx="8352928" cy="2557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66FF"/>
                  </a:buClr>
                  <a:buFont typeface="Arial" charset="0"/>
                  <a:buChar char="•"/>
                  <a:defRPr kumimoji="1" sz="3200" baseline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Font typeface="Wingdings" pitchFamily="2" charset="2"/>
                  <a:buChar char="Ø"/>
                  <a:defRPr kumimoji="1" sz="2800" baseline="0">
                    <a:solidFill>
                      <a:schemeClr val="tx1"/>
                    </a:solidFill>
                    <a:latin typeface="Calibri" pitchFamily="34" charset="0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CCFF"/>
                  </a:buClr>
                  <a:buFont typeface="Wingdings" pitchFamily="2" charset="2"/>
                  <a:buChar char="u"/>
                  <a:defRPr kumimoji="1" sz="2400" baseline="0">
                    <a:solidFill>
                      <a:schemeClr val="tx1"/>
                    </a:solidFill>
                    <a:latin typeface="Calibri" pitchFamily="34" charset="0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Font typeface="Wingdings" pitchFamily="2" charset="2"/>
                  <a:buChar char="p"/>
                  <a:defRPr kumimoji="1" sz="2000" baseline="0">
                    <a:solidFill>
                      <a:schemeClr val="tx1"/>
                    </a:solidFill>
                    <a:latin typeface="Calibri" pitchFamily="34" charset="0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 baseline="0">
                    <a:solidFill>
                      <a:schemeClr val="tx1"/>
                    </a:solidFill>
                    <a:latin typeface="Calibri" pitchFamily="34" charset="0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Arial" charset="0"/>
                  <a:buNone/>
                </a:pPr>
                <a:r>
                  <a:rPr lang="en-US" altLang="zh-TW" sz="1800" kern="0" dirty="0"/>
                  <a:t>Decision rule: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l-GR" altLang="zh-TW" sz="1800" i="1" kern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altLang="zh-TW" sz="180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</m:acc>
                      </m:e>
                      <m:sub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TW" sz="180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l-GR" altLang="zh-TW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1800" i="1" ker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l-GR" altLang="zh-TW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den>
                    </m:f>
                    <m:sSubSup>
                      <m:sSubSupPr>
                        <m:ctrlP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TW" sz="18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TW" sz="1800" kern="0" dirty="0"/>
              </a:p>
              <a:p>
                <a:pPr marL="0" indent="0">
                  <a:buFont typeface="Arial" charset="0"/>
                  <a:buNone/>
                </a:pPr>
                <a:endParaRPr lang="en-US" altLang="zh-TW" sz="1800" kern="0" dirty="0"/>
              </a:p>
              <a:p>
                <a:pPr marL="0" indent="0">
                  <a:buFont typeface="Arial" charset="0"/>
                  <a:buNone/>
                </a:pPr>
                <a:endParaRPr lang="en-US" altLang="zh-TW" sz="1800" kern="0" dirty="0"/>
              </a:p>
              <a:p>
                <a:pPr marL="0" indent="0">
                  <a:buFont typeface="Arial" charset="0"/>
                  <a:buNone/>
                </a:pPr>
                <a:r>
                  <a:rPr lang="en-US" altLang="zh-TW" sz="1800" kern="0" dirty="0"/>
                  <a:t>The probability of speech presence in current freq. bin is:</a:t>
                </a:r>
              </a:p>
              <a:p>
                <a:pPr marL="0" indent="0">
                  <a:buFont typeface="Arial" charset="0"/>
                  <a:buNone/>
                </a:pPr>
                <a:r>
                  <a:rPr lang="en-US" altLang="zh-TW" sz="1800" i="1" kern="0" dirty="0">
                    <a:latin typeface="Cambria Math" panose="02040503050406030204" pitchFamily="18" charset="0"/>
                  </a:rPr>
                  <a:t>          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1800" i="1" kern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TW" sz="180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 kern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altLang="zh-TW" sz="180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l-GR" altLang="zh-TW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altLang="zh-TW" sz="1800" i="1" kern="0" smtClean="0">
                            <a:latin typeface="Cambria Math" panose="02040503050406030204" pitchFamily="18" charset="0"/>
                          </a:rPr>
                          <m:t>1+</m:t>
                        </m:r>
                        <m:sSubSup>
                          <m:sSubSupPr>
                            <m:ctrlP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l-GR" altLang="zh-TW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sz="180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1800" i="1" ker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sz="1800" kern="0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D2FA7959-A641-EC4A-8244-6707F876B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3962867"/>
                <a:ext cx="8352928" cy="2557388"/>
              </a:xfrm>
              <a:prstGeom prst="rect">
                <a:avLst/>
              </a:prstGeom>
              <a:blipFill>
                <a:blip r:embed="rId4"/>
                <a:stretch>
                  <a:fillRect l="-60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92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11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Approach-Deep Belief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9B5EB3-6FD7-544A-BCA8-00D213B5981D}"/>
              </a:ext>
            </a:extLst>
          </p:cNvPr>
          <p:cNvSpPr txBox="1"/>
          <p:nvPr/>
        </p:nvSpPr>
        <p:spPr>
          <a:xfrm>
            <a:off x="400033" y="1103313"/>
            <a:ext cx="644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Belief Networks Based Voice Activity Detection-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</a:p>
        </p:txBody>
      </p:sp>
      <p:sp>
        <p:nvSpPr>
          <p:cNvPr id="7" name="橢圓 3">
            <a:extLst>
              <a:ext uri="{FF2B5EF4-FFF2-40B4-BE49-F238E27FC236}">
                <a16:creationId xmlns:a16="http://schemas.microsoft.com/office/drawing/2014/main" id="{32F71224-00C6-3549-9F20-C348ACC2AA89}"/>
              </a:ext>
            </a:extLst>
          </p:cNvPr>
          <p:cNvSpPr/>
          <p:nvPr/>
        </p:nvSpPr>
        <p:spPr>
          <a:xfrm>
            <a:off x="6012248" y="2391446"/>
            <a:ext cx="540000" cy="5399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5">
            <a:extLst>
              <a:ext uri="{FF2B5EF4-FFF2-40B4-BE49-F238E27FC236}">
                <a16:creationId xmlns:a16="http://schemas.microsoft.com/office/drawing/2014/main" id="{797F59BF-A091-0D47-AD22-AED5B2DB58D6}"/>
              </a:ext>
            </a:extLst>
          </p:cNvPr>
          <p:cNvSpPr/>
          <p:nvPr/>
        </p:nvSpPr>
        <p:spPr>
          <a:xfrm>
            <a:off x="6829731" y="2387046"/>
            <a:ext cx="540000" cy="5399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6">
            <a:extLst>
              <a:ext uri="{FF2B5EF4-FFF2-40B4-BE49-F238E27FC236}">
                <a16:creationId xmlns:a16="http://schemas.microsoft.com/office/drawing/2014/main" id="{1B03324A-710E-544B-AE7F-F5E8A0CD8DA6}"/>
              </a:ext>
            </a:extLst>
          </p:cNvPr>
          <p:cNvSpPr/>
          <p:nvPr/>
        </p:nvSpPr>
        <p:spPr>
          <a:xfrm>
            <a:off x="7646160" y="2387045"/>
            <a:ext cx="540000" cy="5399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7">
            <a:extLst>
              <a:ext uri="{FF2B5EF4-FFF2-40B4-BE49-F238E27FC236}">
                <a16:creationId xmlns:a16="http://schemas.microsoft.com/office/drawing/2014/main" id="{D1E15E01-FFB1-BA45-8C35-5E7FCB8DBED5}"/>
              </a:ext>
            </a:extLst>
          </p:cNvPr>
          <p:cNvSpPr/>
          <p:nvPr/>
        </p:nvSpPr>
        <p:spPr>
          <a:xfrm>
            <a:off x="5588795" y="3902341"/>
            <a:ext cx="540000" cy="5399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8">
            <a:extLst>
              <a:ext uri="{FF2B5EF4-FFF2-40B4-BE49-F238E27FC236}">
                <a16:creationId xmlns:a16="http://schemas.microsoft.com/office/drawing/2014/main" id="{DDE453C2-8017-4A43-8FA8-C74E2DBC219B}"/>
              </a:ext>
            </a:extLst>
          </p:cNvPr>
          <p:cNvSpPr/>
          <p:nvPr/>
        </p:nvSpPr>
        <p:spPr>
          <a:xfrm>
            <a:off x="5194765" y="2387045"/>
            <a:ext cx="540000" cy="5399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9">
            <a:extLst>
              <a:ext uri="{FF2B5EF4-FFF2-40B4-BE49-F238E27FC236}">
                <a16:creationId xmlns:a16="http://schemas.microsoft.com/office/drawing/2014/main" id="{F66868DC-D02B-414D-A8C0-6B939DEF5381}"/>
              </a:ext>
            </a:extLst>
          </p:cNvPr>
          <p:cNvSpPr/>
          <p:nvPr/>
        </p:nvSpPr>
        <p:spPr>
          <a:xfrm>
            <a:off x="6420463" y="3902340"/>
            <a:ext cx="540000" cy="5399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0">
            <a:extLst>
              <a:ext uri="{FF2B5EF4-FFF2-40B4-BE49-F238E27FC236}">
                <a16:creationId xmlns:a16="http://schemas.microsoft.com/office/drawing/2014/main" id="{CB56A9D3-8BA4-534F-84C0-0EF9FA0A5E80}"/>
              </a:ext>
            </a:extLst>
          </p:cNvPr>
          <p:cNvSpPr/>
          <p:nvPr/>
        </p:nvSpPr>
        <p:spPr>
          <a:xfrm>
            <a:off x="7252131" y="3862453"/>
            <a:ext cx="540000" cy="5399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2">
            <a:extLst>
              <a:ext uri="{FF2B5EF4-FFF2-40B4-BE49-F238E27FC236}">
                <a16:creationId xmlns:a16="http://schemas.microsoft.com/office/drawing/2014/main" id="{2CFF23AC-1712-A740-8F04-392DD792D0D6}"/>
              </a:ext>
            </a:extLst>
          </p:cNvPr>
          <p:cNvCxnSpPr>
            <a:stCxn id="11" idx="4"/>
            <a:endCxn id="10" idx="0"/>
          </p:cNvCxnSpPr>
          <p:nvPr/>
        </p:nvCxnSpPr>
        <p:spPr>
          <a:xfrm>
            <a:off x="5464765" y="2926976"/>
            <a:ext cx="394030" cy="975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5">
            <a:extLst>
              <a:ext uri="{FF2B5EF4-FFF2-40B4-BE49-F238E27FC236}">
                <a16:creationId xmlns:a16="http://schemas.microsoft.com/office/drawing/2014/main" id="{A3012B74-5DA7-4F46-9C14-7E75840265F9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flipH="1">
            <a:off x="5858795" y="2931377"/>
            <a:ext cx="423453" cy="97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8">
            <a:extLst>
              <a:ext uri="{FF2B5EF4-FFF2-40B4-BE49-F238E27FC236}">
                <a16:creationId xmlns:a16="http://schemas.microsoft.com/office/drawing/2014/main" id="{261826BF-4CA7-D94D-B81A-7D9C02E63727}"/>
              </a:ext>
            </a:extLst>
          </p:cNvPr>
          <p:cNvCxnSpPr>
            <a:stCxn id="8" idx="4"/>
            <a:endCxn id="10" idx="0"/>
          </p:cNvCxnSpPr>
          <p:nvPr/>
        </p:nvCxnSpPr>
        <p:spPr>
          <a:xfrm flipH="1">
            <a:off x="5858795" y="2926977"/>
            <a:ext cx="1240936" cy="97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21">
            <a:extLst>
              <a:ext uri="{FF2B5EF4-FFF2-40B4-BE49-F238E27FC236}">
                <a16:creationId xmlns:a16="http://schemas.microsoft.com/office/drawing/2014/main" id="{4FD9A65C-1BDE-4244-909B-AD9DB56748C7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5858795" y="2926976"/>
            <a:ext cx="2057365" cy="975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4">
            <a:extLst>
              <a:ext uri="{FF2B5EF4-FFF2-40B4-BE49-F238E27FC236}">
                <a16:creationId xmlns:a16="http://schemas.microsoft.com/office/drawing/2014/main" id="{CEF1D0CE-4721-BA46-B15F-2D71E09E871B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5464765" y="2926976"/>
            <a:ext cx="1225698" cy="97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7">
            <a:extLst>
              <a:ext uri="{FF2B5EF4-FFF2-40B4-BE49-F238E27FC236}">
                <a16:creationId xmlns:a16="http://schemas.microsoft.com/office/drawing/2014/main" id="{E98F208D-57D0-1D47-854B-91A3600AFCE2}"/>
              </a:ext>
            </a:extLst>
          </p:cNvPr>
          <p:cNvCxnSpPr>
            <a:stCxn id="7" idx="4"/>
            <a:endCxn id="12" idx="0"/>
          </p:cNvCxnSpPr>
          <p:nvPr/>
        </p:nvCxnSpPr>
        <p:spPr>
          <a:xfrm>
            <a:off x="6282248" y="2931377"/>
            <a:ext cx="408215" cy="970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31">
            <a:extLst>
              <a:ext uri="{FF2B5EF4-FFF2-40B4-BE49-F238E27FC236}">
                <a16:creationId xmlns:a16="http://schemas.microsoft.com/office/drawing/2014/main" id="{CEBF9F05-5D31-7142-AD2C-7A03276B5C08}"/>
              </a:ext>
            </a:extLst>
          </p:cNvPr>
          <p:cNvCxnSpPr>
            <a:stCxn id="8" idx="4"/>
            <a:endCxn id="12" idx="0"/>
          </p:cNvCxnSpPr>
          <p:nvPr/>
        </p:nvCxnSpPr>
        <p:spPr>
          <a:xfrm flipH="1">
            <a:off x="6690463" y="2926977"/>
            <a:ext cx="409268" cy="975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34">
            <a:extLst>
              <a:ext uri="{FF2B5EF4-FFF2-40B4-BE49-F238E27FC236}">
                <a16:creationId xmlns:a16="http://schemas.microsoft.com/office/drawing/2014/main" id="{09A6283A-E323-5540-8C58-4B085C9602BE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690463" y="2926976"/>
            <a:ext cx="1225697" cy="97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37">
            <a:extLst>
              <a:ext uri="{FF2B5EF4-FFF2-40B4-BE49-F238E27FC236}">
                <a16:creationId xmlns:a16="http://schemas.microsoft.com/office/drawing/2014/main" id="{D7285E24-3B79-6D4E-9617-DADD80A35F90}"/>
              </a:ext>
            </a:extLst>
          </p:cNvPr>
          <p:cNvCxnSpPr>
            <a:stCxn id="11" idx="4"/>
            <a:endCxn id="13" idx="0"/>
          </p:cNvCxnSpPr>
          <p:nvPr/>
        </p:nvCxnSpPr>
        <p:spPr>
          <a:xfrm>
            <a:off x="5464765" y="2926976"/>
            <a:ext cx="2057366" cy="935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40">
            <a:extLst>
              <a:ext uri="{FF2B5EF4-FFF2-40B4-BE49-F238E27FC236}">
                <a16:creationId xmlns:a16="http://schemas.microsoft.com/office/drawing/2014/main" id="{049531A3-D3BB-9F4A-9652-0A928DEECB3D}"/>
              </a:ext>
            </a:extLst>
          </p:cNvPr>
          <p:cNvCxnSpPr>
            <a:stCxn id="7" idx="4"/>
            <a:endCxn id="13" idx="0"/>
          </p:cNvCxnSpPr>
          <p:nvPr/>
        </p:nvCxnSpPr>
        <p:spPr>
          <a:xfrm>
            <a:off x="6282248" y="2931377"/>
            <a:ext cx="1239883" cy="93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44">
            <a:extLst>
              <a:ext uri="{FF2B5EF4-FFF2-40B4-BE49-F238E27FC236}">
                <a16:creationId xmlns:a16="http://schemas.microsoft.com/office/drawing/2014/main" id="{D282CB97-12DA-E94E-AE22-1276EA542B58}"/>
              </a:ext>
            </a:extLst>
          </p:cNvPr>
          <p:cNvCxnSpPr>
            <a:stCxn id="8" idx="4"/>
            <a:endCxn id="13" idx="0"/>
          </p:cNvCxnSpPr>
          <p:nvPr/>
        </p:nvCxnSpPr>
        <p:spPr>
          <a:xfrm>
            <a:off x="7099731" y="2926977"/>
            <a:ext cx="422400" cy="935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48">
            <a:extLst>
              <a:ext uri="{FF2B5EF4-FFF2-40B4-BE49-F238E27FC236}">
                <a16:creationId xmlns:a16="http://schemas.microsoft.com/office/drawing/2014/main" id="{641B6329-030B-0842-BDF4-016B106DF05A}"/>
              </a:ext>
            </a:extLst>
          </p:cNvPr>
          <p:cNvCxnSpPr>
            <a:stCxn id="9" idx="4"/>
            <a:endCxn id="13" idx="0"/>
          </p:cNvCxnSpPr>
          <p:nvPr/>
        </p:nvCxnSpPr>
        <p:spPr>
          <a:xfrm flipH="1">
            <a:off x="7522131" y="2926976"/>
            <a:ext cx="394029" cy="935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77">
            <a:extLst>
              <a:ext uri="{FF2B5EF4-FFF2-40B4-BE49-F238E27FC236}">
                <a16:creationId xmlns:a16="http://schemas.microsoft.com/office/drawing/2014/main" id="{C4B29FE3-A4AC-594F-83AC-4B2198C87517}"/>
              </a:ext>
            </a:extLst>
          </p:cNvPr>
          <p:cNvSpPr txBox="1"/>
          <p:nvPr/>
        </p:nvSpPr>
        <p:spPr>
          <a:xfrm>
            <a:off x="5723694" y="3987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0" name="文字方塊 78">
            <a:extLst>
              <a:ext uri="{FF2B5EF4-FFF2-40B4-BE49-F238E27FC236}">
                <a16:creationId xmlns:a16="http://schemas.microsoft.com/office/drawing/2014/main" id="{64755ABE-2EC6-7340-A666-BE446AE7B314}"/>
              </a:ext>
            </a:extLst>
          </p:cNvPr>
          <p:cNvSpPr txBox="1"/>
          <p:nvPr/>
        </p:nvSpPr>
        <p:spPr>
          <a:xfrm>
            <a:off x="6539620" y="3981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1" name="文字方塊 79">
            <a:extLst>
              <a:ext uri="{FF2B5EF4-FFF2-40B4-BE49-F238E27FC236}">
                <a16:creationId xmlns:a16="http://schemas.microsoft.com/office/drawing/2014/main" id="{C7142086-46C6-4D48-9ACE-562D590BF831}"/>
              </a:ext>
            </a:extLst>
          </p:cNvPr>
          <p:cNvSpPr txBox="1"/>
          <p:nvPr/>
        </p:nvSpPr>
        <p:spPr>
          <a:xfrm>
            <a:off x="7375140" y="395898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18F66-C026-D444-BD72-D81B3F8D6288}"/>
              </a:ext>
            </a:extLst>
          </p:cNvPr>
          <p:cNvSpPr txBox="1"/>
          <p:nvPr/>
        </p:nvSpPr>
        <p:spPr>
          <a:xfrm>
            <a:off x="5161839" y="3235261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Restrict Boltzmann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內容版面配置區 2">
                <a:extLst>
                  <a:ext uri="{FF2B5EF4-FFF2-40B4-BE49-F238E27FC236}">
                    <a16:creationId xmlns:a16="http://schemas.microsoft.com/office/drawing/2014/main" id="{3610B1B1-C8A5-DC43-A98A-698C607EDF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710" y="2007153"/>
                <a:ext cx="3961656" cy="18538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800" dirty="0"/>
                  <a:t>Given K class classification problem:</a:t>
                </a:r>
                <a:endParaRPr lang="en-US" altLang="zh-TW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=1,.,.,.,.,.,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0,……………………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TW" sz="1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sz="1800" dirty="0"/>
              </a:p>
            </p:txBody>
          </p:sp>
        </mc:Choice>
        <mc:Fallback xmlns="">
          <p:sp>
            <p:nvSpPr>
              <p:cNvPr id="32" name="內容版面配置區 2">
                <a:extLst>
                  <a:ext uri="{FF2B5EF4-FFF2-40B4-BE49-F238E27FC236}">
                    <a16:creationId xmlns:a16="http://schemas.microsoft.com/office/drawing/2014/main" id="{3610B1B1-C8A5-DC43-A98A-698C607ED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710" y="2007153"/>
                <a:ext cx="3961656" cy="1853896"/>
              </a:xfrm>
              <a:blipFill>
                <a:blip r:embed="rId3"/>
                <a:stretch>
                  <a:fillRect l="-4473" t="-44218" b="-74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內容版面配置區 2">
                <a:extLst>
                  <a:ext uri="{FF2B5EF4-FFF2-40B4-BE49-F238E27FC236}">
                    <a16:creationId xmlns:a16="http://schemas.microsoft.com/office/drawing/2014/main" id="{DC726337-1E68-9E4D-8A46-E191F07FD1C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31710" y="3861049"/>
                <a:ext cx="4067944" cy="16748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66FF"/>
                  </a:buClr>
                  <a:buFont typeface="Arial" charset="0"/>
                  <a:buChar char="•"/>
                  <a:defRPr kumimoji="1" sz="3200" baseline="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99"/>
                  </a:buClr>
                  <a:buFont typeface="Wingdings" pitchFamily="2" charset="2"/>
                  <a:buChar char="Ø"/>
                  <a:defRPr kumimoji="1" sz="2800" baseline="0">
                    <a:solidFill>
                      <a:schemeClr val="tx1"/>
                    </a:solidFill>
                    <a:latin typeface="Calibri" pitchFamily="34" charset="0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CCFF"/>
                  </a:buClr>
                  <a:buFont typeface="Wingdings" pitchFamily="2" charset="2"/>
                  <a:buChar char="u"/>
                  <a:defRPr kumimoji="1" sz="2400" baseline="0">
                    <a:solidFill>
                      <a:schemeClr val="tx1"/>
                    </a:solidFill>
                    <a:latin typeface="Calibri" pitchFamily="34" charset="0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Font typeface="Wingdings" pitchFamily="2" charset="2"/>
                  <a:buChar char="p"/>
                  <a:defRPr kumimoji="1" sz="2000" baseline="0">
                    <a:solidFill>
                      <a:schemeClr val="tx1"/>
                    </a:solidFill>
                    <a:latin typeface="Calibri" pitchFamily="34" charset="0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 baseline="0">
                    <a:solidFill>
                      <a:schemeClr val="tx1"/>
                    </a:solidFill>
                    <a:latin typeface="Calibri" pitchFamily="34" charset="0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3300"/>
                  </a:buClr>
                  <a:buFont typeface="Arial" charset="0"/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Font typeface="Arial" charset="0"/>
                  <a:buNone/>
                </a:pPr>
                <a:r>
                  <a:rPr lang="en-US" altLang="zh-TW" sz="1800" kern="0" dirty="0"/>
                  <a:t>In VAD, there are only 2 classes, k = 1, 2</a:t>
                </a:r>
              </a:p>
              <a:p>
                <a:pPr marL="0" indent="0">
                  <a:buFont typeface="Arial" charset="0"/>
                  <a:buNone/>
                </a:pPr>
                <a:r>
                  <a:rPr lang="en-US" altLang="zh-TW" sz="1800" kern="0" dirty="0"/>
                  <a:t>we can thus derive that:</a:t>
                </a:r>
              </a:p>
              <a:p>
                <a:pPr marL="0" indent="0" algn="ctr">
                  <a:buFont typeface="Arial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  <m:t>𝐷𝐵𝑁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altLang="zh-TW" sz="1800" i="1" kern="0" smtClean="0">
                          <a:latin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800" i="1" kern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type m:val="noBar"/>
                          <m:ctrlPr>
                            <a:rPr lang="en-US" altLang="zh-TW" sz="180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noBar"/>
                              <m:ctrlPr>
                                <a:rPr lang="en-US" altLang="zh-TW" sz="180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18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noBar"/>
                              <m:ctrlPr>
                                <a:rPr lang="en-US" altLang="zh-TW" sz="180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800" i="1" kern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TW" sz="1800" i="1" kern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altLang="zh-TW" sz="1800" i="1" kern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TW" altLang="en-US" sz="1800" i="1" kern="0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altLang="zh-TW" sz="1800" kern="0" dirty="0"/>
              </a:p>
              <a:p>
                <a:pPr marL="0" indent="0" algn="ctr">
                  <a:buFont typeface="Arial" charset="0"/>
                  <a:buNone/>
                </a:pPr>
                <a:r>
                  <a:rPr lang="en-US" altLang="zh-TW" sz="1800" kern="0" dirty="0"/>
                  <a:t> </a:t>
                </a:r>
              </a:p>
            </p:txBody>
          </p:sp>
        </mc:Choice>
        <mc:Fallback xmlns="">
          <p:sp>
            <p:nvSpPr>
              <p:cNvPr id="33" name="內容版面配置區 2">
                <a:extLst>
                  <a:ext uri="{FF2B5EF4-FFF2-40B4-BE49-F238E27FC236}">
                    <a16:creationId xmlns:a16="http://schemas.microsoft.com/office/drawing/2014/main" id="{DC726337-1E68-9E4D-8A46-E191F07FD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1710" y="3861049"/>
                <a:ext cx="4067944" cy="1674852"/>
              </a:xfrm>
              <a:prstGeom prst="rect">
                <a:avLst/>
              </a:prstGeom>
              <a:blipFill>
                <a:blip r:embed="rId4"/>
                <a:stretch>
                  <a:fillRect l="-932" t="-150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3C4D277-6834-7244-AE1C-A04D0E43FEE9}"/>
              </a:ext>
            </a:extLst>
          </p:cNvPr>
          <p:cNvSpPr txBox="1"/>
          <p:nvPr/>
        </p:nvSpPr>
        <p:spPr>
          <a:xfrm>
            <a:off x="6093728" y="4750640"/>
            <a:ext cx="1193468" cy="369332"/>
          </a:xfrm>
          <a:prstGeom prst="rect">
            <a:avLst/>
          </a:prstGeom>
          <a:noFill/>
          <a:ln>
            <a:solidFill>
              <a:srgbClr val="33993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VAD label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C89BC4-C419-804F-B5DA-162DBBE0165E}"/>
              </a:ext>
            </a:extLst>
          </p:cNvPr>
          <p:cNvSpPr txBox="1"/>
          <p:nvPr/>
        </p:nvSpPr>
        <p:spPr>
          <a:xfrm>
            <a:off x="6200584" y="1712128"/>
            <a:ext cx="97975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pic>
        <p:nvPicPr>
          <p:cNvPr id="35" name="圖片 4">
            <a:extLst>
              <a:ext uri="{FF2B5EF4-FFF2-40B4-BE49-F238E27FC236}">
                <a16:creationId xmlns:a16="http://schemas.microsoft.com/office/drawing/2014/main" id="{33F4AA1A-7A83-B94A-9851-24C128D2E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000" y="5279107"/>
            <a:ext cx="4196000" cy="562155"/>
          </a:xfrm>
          <a:prstGeom prst="rect">
            <a:avLst/>
          </a:prstGeom>
        </p:spPr>
      </p:pic>
      <p:pic>
        <p:nvPicPr>
          <p:cNvPr id="36" name="圖片 11">
            <a:extLst>
              <a:ext uri="{FF2B5EF4-FFF2-40B4-BE49-F238E27FC236}">
                <a16:creationId xmlns:a16="http://schemas.microsoft.com/office/drawing/2014/main" id="{7E3AC8CC-25BB-0443-AEC9-038EA339E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000" y="5843262"/>
            <a:ext cx="4188840" cy="539247"/>
          </a:xfrm>
          <a:prstGeom prst="rect">
            <a:avLst/>
          </a:prstGeom>
        </p:spPr>
      </p:pic>
      <p:pic>
        <p:nvPicPr>
          <p:cNvPr id="37" name="圖片 13">
            <a:extLst>
              <a:ext uri="{FF2B5EF4-FFF2-40B4-BE49-F238E27FC236}">
                <a16:creationId xmlns:a16="http://schemas.microsoft.com/office/drawing/2014/main" id="{25D266D0-2B4C-954B-A40C-F6CDD1327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769" y="1407197"/>
            <a:ext cx="1664281" cy="95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6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12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Approach-DNN</a:t>
            </a:r>
          </a:p>
        </p:txBody>
      </p:sp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F78BBDD9-9427-7E4A-8135-15E7AD645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0113" y="980728"/>
            <a:ext cx="3483774" cy="51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0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13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Approach-</a:t>
            </a:r>
            <a:r>
              <a:rPr lang="en-US" dirty="0" err="1"/>
              <a:t>rVAD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1FE166D-29E8-CC43-AEAD-2A551570E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8061" y="1057559"/>
            <a:ext cx="4527878" cy="51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9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14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from the past, what we need?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2B8C8-D997-9143-9947-29EA83DC51B5}"/>
              </a:ext>
            </a:extLst>
          </p:cNvPr>
          <p:cNvSpPr txBox="1"/>
          <p:nvPr/>
        </p:nvSpPr>
        <p:spPr>
          <a:xfrm>
            <a:off x="395536" y="1665039"/>
            <a:ext cx="78646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An entropy function of time with better </a:t>
            </a:r>
          </a:p>
          <a:p>
            <a:r>
              <a:rPr lang="en-US" sz="2800" dirty="0"/>
              <a:t>   </a:t>
            </a:r>
          </a:p>
          <a:p>
            <a:r>
              <a:rPr lang="en-US" sz="2800" dirty="0"/>
              <a:t>   representation of speech presence probability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684A8-609C-E649-B98E-D308FDC51059}"/>
              </a:ext>
            </a:extLst>
          </p:cNvPr>
          <p:cNvSpPr txBox="1"/>
          <p:nvPr/>
        </p:nvSpPr>
        <p:spPr>
          <a:xfrm>
            <a:off x="395535" y="3611760"/>
            <a:ext cx="76839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 A good decision/post-processing mechanism</a:t>
            </a:r>
          </a:p>
          <a:p>
            <a:endParaRPr lang="en-US" sz="2800" dirty="0"/>
          </a:p>
          <a:p>
            <a:r>
              <a:rPr lang="en-US" sz="2800" dirty="0"/>
              <a:t>   that is precise with marginal compromise.</a:t>
            </a:r>
          </a:p>
        </p:txBody>
      </p:sp>
    </p:spTree>
    <p:extLst>
      <p:ext uri="{BB962C8B-B14F-4D97-AF65-F5344CB8AC3E}">
        <p14:creationId xmlns:p14="http://schemas.microsoft.com/office/powerpoint/2010/main" val="223408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79D6B-9181-3E4C-B559-8F2C0B2A9F21}"/>
              </a:ext>
            </a:extLst>
          </p:cNvPr>
          <p:cNvSpPr txBox="1"/>
          <p:nvPr/>
        </p:nvSpPr>
        <p:spPr>
          <a:xfrm>
            <a:off x="395769" y="1103313"/>
            <a:ext cx="79208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Direct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ROC (Receiver operating characteristics)</a:t>
            </a:r>
          </a:p>
          <a:p>
            <a:r>
              <a:rPr lang="en-US" sz="2800" dirty="0"/>
              <a:t>     -</a:t>
            </a:r>
            <a:r>
              <a:rPr lang="en-US" sz="2000" dirty="0"/>
              <a:t>speech detection versus false alarm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AUC(Area under ROC curve)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DCF(Detection Cost Function)</a:t>
            </a:r>
          </a:p>
          <a:p>
            <a:r>
              <a:rPr lang="en-US" sz="2000" dirty="0"/>
              <a:t>       -weighted sum of false alarm and false rejection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5F27A-2A19-BA42-AD27-804C831D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18" y="2420888"/>
            <a:ext cx="3027032" cy="2270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E5CAA3-116A-EC4E-9C53-6EC67F559DE0}"/>
              </a:ext>
            </a:extLst>
          </p:cNvPr>
          <p:cNvSpPr txBox="1"/>
          <p:nvPr/>
        </p:nvSpPr>
        <p:spPr>
          <a:xfrm>
            <a:off x="6859532" y="45318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415277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16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WVAD/WEVAD-2020@Bio-ASP 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D34A8-7A55-D94F-8D62-DD3D59C19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03078"/>
            <a:ext cx="4749327" cy="522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57E33-BFBF-7348-86EA-649E7DE03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63" y="1103313"/>
            <a:ext cx="3650312" cy="289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19B8C0-F303-E84D-8BE3-DC4A26637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63" y="3994820"/>
            <a:ext cx="378506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206E3-A27C-5A41-9AAD-3C70A7844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9" y="4909220"/>
            <a:ext cx="3774133" cy="130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5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17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WVAD/WEVAD-2020@Bio-ASP 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0BA5F-8E16-4747-9C2B-49FB79F7CF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" b="388"/>
          <a:stretch/>
        </p:blipFill>
        <p:spPr>
          <a:xfrm>
            <a:off x="1245864" y="2201185"/>
            <a:ext cx="2655756" cy="1884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FF367-5BCD-BA45-9FD7-960AAAF71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58" y="1252582"/>
            <a:ext cx="1512168" cy="803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53495-A305-8140-9F5A-15486581F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48" y="4375890"/>
            <a:ext cx="1689944" cy="7635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A271FB-5155-8141-91DF-1D19E9D247A5}"/>
              </a:ext>
            </a:extLst>
          </p:cNvPr>
          <p:cNvSpPr/>
          <p:nvPr/>
        </p:nvSpPr>
        <p:spPr bwMode="auto">
          <a:xfrm>
            <a:off x="1115616" y="2083010"/>
            <a:ext cx="144016" cy="22322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9AE5ED-1A39-F841-A309-B082DB350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92" y="4324510"/>
            <a:ext cx="1561868" cy="7754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04467D-883C-3B4D-AA4C-1BF274C62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85" y="5390648"/>
            <a:ext cx="1644774" cy="3362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ECB49D-AE11-F04A-A542-1080E82582DA}"/>
              </a:ext>
            </a:extLst>
          </p:cNvPr>
          <p:cNvSpPr txBox="1"/>
          <p:nvPr/>
        </p:nvSpPr>
        <p:spPr>
          <a:xfrm>
            <a:off x="5057389" y="140926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0.3, 0.2, 0.9, …… </a:t>
            </a:r>
          </a:p>
          <a:p>
            <a:r>
              <a:rPr lang="en-US" dirty="0"/>
              <a:t>0.7, 0.8, 0.1, ……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3A7E37-1949-D24B-9C53-28E756B7EBEB}"/>
              </a:ext>
            </a:extLst>
          </p:cNvPr>
          <p:cNvSpPr/>
          <p:nvPr/>
        </p:nvSpPr>
        <p:spPr bwMode="auto">
          <a:xfrm>
            <a:off x="5129397" y="1463980"/>
            <a:ext cx="432048" cy="562222"/>
          </a:xfrm>
          <a:prstGeom prst="rect">
            <a:avLst/>
          </a:prstGeom>
          <a:noFill/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153EE1-CE84-874E-81B4-D88DCA8A09FB}"/>
              </a:ext>
            </a:extLst>
          </p:cNvPr>
          <p:cNvSpPr/>
          <p:nvPr/>
        </p:nvSpPr>
        <p:spPr bwMode="auto">
          <a:xfrm>
            <a:off x="5565257" y="1463980"/>
            <a:ext cx="432048" cy="562222"/>
          </a:xfrm>
          <a:prstGeom prst="rect">
            <a:avLst/>
          </a:prstGeom>
          <a:noFill/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DDCAF6-A0B1-514C-B153-CA40D5B6DE72}"/>
              </a:ext>
            </a:extLst>
          </p:cNvPr>
          <p:cNvSpPr/>
          <p:nvPr/>
        </p:nvSpPr>
        <p:spPr bwMode="auto">
          <a:xfrm>
            <a:off x="5997305" y="1463980"/>
            <a:ext cx="432048" cy="562222"/>
          </a:xfrm>
          <a:prstGeom prst="rect">
            <a:avLst/>
          </a:prstGeom>
          <a:noFill/>
          <a:ln w="952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5F9346-20AA-7140-BC9E-648E482DC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84" y="2562698"/>
            <a:ext cx="1933782" cy="11832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DD595E-AC81-1F4B-9CFA-766FB72A9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34" y="3933056"/>
            <a:ext cx="3398081" cy="198642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C3B704-6298-F148-9F3D-E3C61738B572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 bwMode="auto">
          <a:xfrm>
            <a:off x="2573742" y="2055595"/>
            <a:ext cx="0" cy="1455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D5B3EC-A119-464D-A9FA-E7F8E4D79C2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 bwMode="auto">
          <a:xfrm flipH="1">
            <a:off x="1805120" y="4085225"/>
            <a:ext cx="768622" cy="290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C94510-D075-2F47-85E0-7C49D9C077C0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 bwMode="auto">
          <a:xfrm>
            <a:off x="2573742" y="4085225"/>
            <a:ext cx="857284" cy="2392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CC8B3A7-FDE2-8A4D-8453-C0C1A93ECB15}"/>
              </a:ext>
            </a:extLst>
          </p:cNvPr>
          <p:cNvCxnSpPr>
            <a:cxnSpLocks/>
            <a:stCxn id="11" idx="2"/>
            <a:endCxn id="19" idx="1"/>
          </p:cNvCxnSpPr>
          <p:nvPr/>
        </p:nvCxnSpPr>
        <p:spPr bwMode="auto">
          <a:xfrm rot="5400000">
            <a:off x="1591539" y="5345199"/>
            <a:ext cx="419329" cy="7835"/>
          </a:xfrm>
          <a:prstGeom prst="bentConnector4">
            <a:avLst>
              <a:gd name="adj1" fmla="val 29952"/>
              <a:gd name="adj2" fmla="val 301767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55781374-60B2-324C-A17F-7E589ED3555E}"/>
              </a:ext>
            </a:extLst>
          </p:cNvPr>
          <p:cNvCxnSpPr>
            <a:cxnSpLocks/>
            <a:stCxn id="17" idx="2"/>
            <a:endCxn id="19" idx="3"/>
          </p:cNvCxnSpPr>
          <p:nvPr/>
        </p:nvCxnSpPr>
        <p:spPr bwMode="auto">
          <a:xfrm rot="16200000" flipH="1">
            <a:off x="3207143" y="5323865"/>
            <a:ext cx="458798" cy="11033"/>
          </a:xfrm>
          <a:prstGeom prst="bentConnector4">
            <a:avLst>
              <a:gd name="adj1" fmla="val 31677"/>
              <a:gd name="adj2" fmla="val 210067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A8826163-84DF-AC46-9261-7CCE38A1E1CC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 bwMode="auto">
          <a:xfrm rot="5400000" flipH="1" flipV="1">
            <a:off x="1841288" y="2510813"/>
            <a:ext cx="3994483" cy="2437717"/>
          </a:xfrm>
          <a:prstGeom prst="bentConnector4">
            <a:avLst>
              <a:gd name="adj1" fmla="val -5723"/>
              <a:gd name="adj2" fmla="val 7074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B24A71-EA60-7647-B894-F6B8B4C5A36E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 bwMode="auto">
          <a:xfrm flipH="1">
            <a:off x="6085875" y="2055595"/>
            <a:ext cx="1" cy="5071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4567BF5-900D-964E-86E1-19C6D3945158}"/>
              </a:ext>
            </a:extLst>
          </p:cNvPr>
          <p:cNvCxnSpPr>
            <a:cxnSpLocks/>
            <a:stCxn id="26" idx="2"/>
          </p:cNvCxnSpPr>
          <p:nvPr/>
        </p:nvCxnSpPr>
        <p:spPr bwMode="auto">
          <a:xfrm>
            <a:off x="6085875" y="3745956"/>
            <a:ext cx="0" cy="4574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FEEB6E53-4E61-E946-8DD2-C3611B69B9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43" y="3404842"/>
            <a:ext cx="2142657" cy="5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18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88913"/>
            <a:ext cx="8352928" cy="914400"/>
          </a:xfrm>
        </p:spPr>
        <p:txBody>
          <a:bodyPr/>
          <a:lstStyle/>
          <a:p>
            <a:r>
              <a:rPr lang="en-US" dirty="0"/>
              <a:t>WVAD/WEVAD-2020@Bio-ASP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11D955-8CC9-864C-B7CF-4A32E38C0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06" y="4792118"/>
            <a:ext cx="5961387" cy="14401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BF4D92-E3EA-8846-A705-3F26763A1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" y="1103313"/>
            <a:ext cx="8929242" cy="3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9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Profile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4E9C55-1272-C143-B891-F869472C2D2C}"/>
              </a:ext>
            </a:extLst>
          </p:cNvPr>
          <p:cNvSpPr txBox="1"/>
          <p:nvPr/>
        </p:nvSpPr>
        <p:spPr>
          <a:xfrm>
            <a:off x="395536" y="1061005"/>
            <a:ext cx="485902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BiauKai" panose="02010601000101010101" pitchFamily="2" charset="-120"/>
                <a:ea typeface="BiauKai" panose="02010601000101010101" pitchFamily="2" charset="-120"/>
              </a:rPr>
              <a:t>Educational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國立交通大學電子工程學系學士</a:t>
            </a:r>
            <a:endParaRPr lang="en-US" altLang="zh-CN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國立台灣大學電子工程學研究所碩士</a:t>
            </a:r>
            <a:endParaRPr lang="en-US" altLang="zh-CN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中央研究院資創中心研究助理</a:t>
            </a:r>
            <a:endParaRPr lang="en-US" altLang="zh-CN" dirty="0">
              <a:latin typeface="BiauKai" panose="02010601000101010101" pitchFamily="2" charset="-120"/>
              <a:ea typeface="BiauKai" panose="02010601000101010101" pitchFamily="2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BiauKai" panose="02010601000101010101" pitchFamily="2" charset="-120"/>
                <a:ea typeface="BiauKai" panose="02010601000101010101" pitchFamily="2" charset="-120"/>
              </a:rPr>
              <a:t>國立台灣大學電子工程學研究所博士班錄取</a:t>
            </a:r>
            <a:endParaRPr lang="en-US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9AAB2-9EC2-964F-9C9D-48CFB24372E3}"/>
              </a:ext>
            </a:extLst>
          </p:cNvPr>
          <p:cNvSpPr txBox="1"/>
          <p:nvPr/>
        </p:nvSpPr>
        <p:spPr>
          <a:xfrm>
            <a:off x="395536" y="2492896"/>
            <a:ext cx="461697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BiauKai" panose="02010601000101010101" pitchFamily="2" charset="-120"/>
                <a:ea typeface="BiauKai" panose="02010601000101010101" pitchFamily="2" charset="-120"/>
              </a:rPr>
              <a:t>Research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BiauKai" panose="02010601000101010101" pitchFamily="2" charset="-120"/>
                <a:ea typeface="BiauKai" panose="02010601000101010101" pitchFamily="2" charset="-120"/>
              </a:rPr>
              <a:t>Speech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BiauKai" panose="02010601000101010101" pitchFamily="2" charset="-120"/>
                <a:ea typeface="BiauKai" panose="02010601000101010101" pitchFamily="2" charset="-120"/>
              </a:rPr>
              <a:t>Voice Activity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auKai" panose="02010601000101010101" pitchFamily="2" charset="-120"/>
                <a:ea typeface="BiauKai" panose="02010601000101010101" pitchFamily="2" charset="-120"/>
              </a:rPr>
              <a:t>Ensemble learning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auKai" panose="02010601000101010101" pitchFamily="2" charset="-120"/>
                <a:ea typeface="BiauKai" panose="02010601000101010101" pitchFamily="2" charset="-120"/>
              </a:rPr>
              <a:t>Time-Domain Speech Signal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auKai" panose="02010601000101010101" pitchFamily="2" charset="-120"/>
                <a:ea typeface="BiauKai" panose="02010601000101010101" pitchFamily="2" charset="-120"/>
              </a:rPr>
              <a:t>Speech Feature/Attribute Investigation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iauKai" panose="02010601000101010101" pitchFamily="2" charset="-120"/>
                <a:ea typeface="BiauKai" panose="02010601000101010101" pitchFamily="2" charset="-120"/>
              </a:rPr>
              <a:t>Deep Learning Model Pruning/Quantization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22BD0A-CEF5-F143-A9DA-358745D70BA7}"/>
              </a:ext>
            </a:extLst>
          </p:cNvPr>
          <p:cNvSpPr txBox="1"/>
          <p:nvPr/>
        </p:nvSpPr>
        <p:spPr>
          <a:xfrm>
            <a:off x="395536" y="4581128"/>
            <a:ext cx="864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J. Wu, C. Yu, S.-W. Fu, C.-T. Liu, S.-Y. </a:t>
            </a:r>
            <a:r>
              <a:rPr lang="en-US" sz="1200" dirty="0" err="1"/>
              <a:t>Chien</a:t>
            </a:r>
            <a:r>
              <a:rPr lang="en-US" sz="1200" dirty="0"/>
              <a:t>, Y. Tsao, “Increasing Compactness of Deep Learning Based Speech Enhancement Models with Parameter Pruning and Quantization Techniques,” </a:t>
            </a:r>
            <a:r>
              <a:rPr lang="en-US" sz="1200" i="1" dirty="0"/>
              <a:t>IEEE SPL-2019</a:t>
            </a:r>
            <a:r>
              <a:rPr lang="en-US" sz="1200" dirty="0"/>
              <a:t>. 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B2DA63D-B975-494D-A907-777113901B6A}"/>
              </a:ext>
            </a:extLst>
          </p:cNvPr>
          <p:cNvCxnSpPr>
            <a:cxnSpLocks/>
            <a:endCxn id="31" idx="1"/>
          </p:cNvCxnSpPr>
          <p:nvPr/>
        </p:nvCxnSpPr>
        <p:spPr bwMode="auto">
          <a:xfrm rot="5400000">
            <a:off x="-471485" y="3837438"/>
            <a:ext cx="1841544" cy="107502"/>
          </a:xfrm>
          <a:prstGeom prst="bentConnector4">
            <a:avLst>
              <a:gd name="adj1" fmla="val -639"/>
              <a:gd name="adj2" fmla="val 31264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1CD65B0A-1A31-3545-89EC-848D04FC2B6E}"/>
              </a:ext>
            </a:extLst>
          </p:cNvPr>
          <p:cNvCxnSpPr>
            <a:cxnSpLocks/>
            <a:endCxn id="31" idx="1"/>
          </p:cNvCxnSpPr>
          <p:nvPr/>
        </p:nvCxnSpPr>
        <p:spPr bwMode="auto">
          <a:xfrm rot="5400000">
            <a:off x="205703" y="4514625"/>
            <a:ext cx="487169" cy="107502"/>
          </a:xfrm>
          <a:prstGeom prst="bentConnector4">
            <a:avLst>
              <a:gd name="adj1" fmla="val -1646"/>
              <a:gd name="adj2" fmla="val 31264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D0ABE00C-9257-2E48-A17B-FC03A5D95D10}"/>
              </a:ext>
            </a:extLst>
          </p:cNvPr>
          <p:cNvCxnSpPr>
            <a:cxnSpLocks/>
            <a:endCxn id="31" idx="1"/>
          </p:cNvCxnSpPr>
          <p:nvPr/>
        </p:nvCxnSpPr>
        <p:spPr bwMode="auto">
          <a:xfrm rot="5400000">
            <a:off x="-48371" y="4224038"/>
            <a:ext cx="1031830" cy="144016"/>
          </a:xfrm>
          <a:prstGeom prst="bentConnector4">
            <a:avLst>
              <a:gd name="adj1" fmla="val -1724"/>
              <a:gd name="adj2" fmla="val 25873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86891B4-B8A6-CC45-993B-C0279520EDD0}"/>
              </a:ext>
            </a:extLst>
          </p:cNvPr>
          <p:cNvSpPr txBox="1"/>
          <p:nvPr/>
        </p:nvSpPr>
        <p:spPr>
          <a:xfrm>
            <a:off x="395536" y="5019368"/>
            <a:ext cx="864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C. Yu, K.-H. Hung, S.-S. Wang, Y. Tsao, and J.-w. Hung, "Time-Domain Multi-modal Bone/air Conducted Speech Enhancement,"  </a:t>
            </a:r>
            <a:r>
              <a:rPr lang="en-US" sz="1200" i="1" dirty="0"/>
              <a:t>IEEE SPL-2020</a:t>
            </a:r>
            <a:r>
              <a:rPr lang="en-US" sz="1200" dirty="0"/>
              <a:t>. 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B4DB6BD-FDB9-284A-8845-BF6D79379E8B}"/>
              </a:ext>
            </a:extLst>
          </p:cNvPr>
          <p:cNvCxnSpPr>
            <a:cxnSpLocks/>
            <a:endCxn id="62" idx="1"/>
          </p:cNvCxnSpPr>
          <p:nvPr/>
        </p:nvCxnSpPr>
        <p:spPr bwMode="auto">
          <a:xfrm rot="5400000">
            <a:off x="-691011" y="4056151"/>
            <a:ext cx="2280597" cy="107502"/>
          </a:xfrm>
          <a:prstGeom prst="bentConnector4">
            <a:avLst>
              <a:gd name="adj1" fmla="val -274"/>
              <a:gd name="adj2" fmla="val 222158"/>
            </a:avLst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E5C9FFC4-D269-DD42-945F-6C944ED31DAB}"/>
              </a:ext>
            </a:extLst>
          </p:cNvPr>
          <p:cNvCxnSpPr>
            <a:cxnSpLocks/>
            <a:endCxn id="62" idx="1"/>
          </p:cNvCxnSpPr>
          <p:nvPr/>
        </p:nvCxnSpPr>
        <p:spPr bwMode="auto">
          <a:xfrm rot="5400000">
            <a:off x="-285748" y="4461415"/>
            <a:ext cx="1470070" cy="107502"/>
          </a:xfrm>
          <a:prstGeom prst="bentConnector4">
            <a:avLst>
              <a:gd name="adj1" fmla="val -862"/>
              <a:gd name="adj2" fmla="val 222160"/>
            </a:avLst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598CA6F3-8BA9-0740-A8CB-2C36E34DAFFD}"/>
              </a:ext>
            </a:extLst>
          </p:cNvPr>
          <p:cNvCxnSpPr>
            <a:cxnSpLocks/>
            <a:endCxn id="62" idx="1"/>
          </p:cNvCxnSpPr>
          <p:nvPr/>
        </p:nvCxnSpPr>
        <p:spPr bwMode="auto">
          <a:xfrm rot="5400000">
            <a:off x="-130922" y="4616241"/>
            <a:ext cx="1160418" cy="107502"/>
          </a:xfrm>
          <a:prstGeom prst="bentConnector4">
            <a:avLst>
              <a:gd name="adj1" fmla="val -1860"/>
              <a:gd name="adj2" fmla="val 222159"/>
            </a:avLst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DA98AF5-6B3B-424F-B82E-3696F69B646D}"/>
              </a:ext>
            </a:extLst>
          </p:cNvPr>
          <p:cNvSpPr txBox="1"/>
          <p:nvPr/>
        </p:nvSpPr>
        <p:spPr>
          <a:xfrm>
            <a:off x="395536" y="5457607"/>
            <a:ext cx="864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C. Yu, R. E. </a:t>
            </a:r>
            <a:r>
              <a:rPr lang="en-US" sz="1200" dirty="0" err="1"/>
              <a:t>Zezario</a:t>
            </a:r>
            <a:r>
              <a:rPr lang="en-US" sz="1200" dirty="0"/>
              <a:t>, S.-S. Wang, J. Sherman, Y.-Y Hsieh, X. Lu, H.-M. Wang, Y. Tsao, “Speech enhancement based on denoising autoencoder with multi-branched encoders,” </a:t>
            </a:r>
            <a:r>
              <a:rPr lang="en-US" sz="1200" i="1" dirty="0"/>
              <a:t>2020</a:t>
            </a:r>
            <a:r>
              <a:rPr lang="en-US" sz="1200" dirty="0"/>
              <a:t>.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2E8DBB3-94FA-A040-8166-5E84FB0EFBBE}"/>
              </a:ext>
            </a:extLst>
          </p:cNvPr>
          <p:cNvSpPr txBox="1"/>
          <p:nvPr/>
        </p:nvSpPr>
        <p:spPr>
          <a:xfrm>
            <a:off x="395536" y="5919272"/>
            <a:ext cx="864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C. Yu, K.-H. Hung, I.-F. Lin, S.-W. Fu, Y. Tsao, J.-w. Hung, “Waveform-based Voice Activity Detection Exploiting Fully Convolutional networks with Multi-Branched Encoders,” </a:t>
            </a:r>
            <a:r>
              <a:rPr lang="en-US" sz="1200" i="1" dirty="0"/>
              <a:t>2020</a:t>
            </a:r>
            <a:r>
              <a:rPr lang="en-US" sz="1200" dirty="0"/>
              <a:t>. 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864A283B-4059-2841-991F-58093C21A7A9}"/>
              </a:ext>
            </a:extLst>
          </p:cNvPr>
          <p:cNvCxnSpPr>
            <a:cxnSpLocks/>
            <a:endCxn id="81" idx="1"/>
          </p:cNvCxnSpPr>
          <p:nvPr/>
        </p:nvCxnSpPr>
        <p:spPr bwMode="auto">
          <a:xfrm rot="5400000">
            <a:off x="-910131" y="4275270"/>
            <a:ext cx="2718838" cy="107503"/>
          </a:xfrm>
          <a:prstGeom prst="bentConnector4">
            <a:avLst>
              <a:gd name="adj1" fmla="val -400"/>
              <a:gd name="adj2" fmla="val 267399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53B6684D-06DA-3A4B-AF0B-5E5EC2008F17}"/>
              </a:ext>
            </a:extLst>
          </p:cNvPr>
          <p:cNvCxnSpPr>
            <a:cxnSpLocks/>
            <a:endCxn id="81" idx="1"/>
          </p:cNvCxnSpPr>
          <p:nvPr/>
        </p:nvCxnSpPr>
        <p:spPr bwMode="auto">
          <a:xfrm rot="5400000">
            <a:off x="-637655" y="4547748"/>
            <a:ext cx="2173884" cy="107501"/>
          </a:xfrm>
          <a:prstGeom prst="bentConnector4">
            <a:avLst>
              <a:gd name="adj1" fmla="val -504"/>
              <a:gd name="adj2" fmla="val 267403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ED141E1F-3546-D44B-9435-B419088575EE}"/>
              </a:ext>
            </a:extLst>
          </p:cNvPr>
          <p:cNvCxnSpPr>
            <a:cxnSpLocks/>
            <a:endCxn id="81" idx="1"/>
          </p:cNvCxnSpPr>
          <p:nvPr/>
        </p:nvCxnSpPr>
        <p:spPr bwMode="auto">
          <a:xfrm rot="5400000">
            <a:off x="-360526" y="4824877"/>
            <a:ext cx="1619626" cy="107501"/>
          </a:xfrm>
          <a:prstGeom prst="bentConnector4">
            <a:avLst>
              <a:gd name="adj1" fmla="val -370"/>
              <a:gd name="adj2" fmla="val 267403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6FD2700F-661D-A744-BC2C-9F4960819B67}"/>
              </a:ext>
            </a:extLst>
          </p:cNvPr>
          <p:cNvCxnSpPr>
            <a:cxnSpLocks/>
            <a:endCxn id="82" idx="1"/>
          </p:cNvCxnSpPr>
          <p:nvPr/>
        </p:nvCxnSpPr>
        <p:spPr bwMode="auto">
          <a:xfrm rot="5400000">
            <a:off x="-1003686" y="4643382"/>
            <a:ext cx="2905945" cy="107500"/>
          </a:xfrm>
          <a:prstGeom prst="bentConnector4">
            <a:avLst>
              <a:gd name="adj1" fmla="val -168"/>
              <a:gd name="adj2" fmla="val 176915"/>
            </a:avLst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3C74F8E7-1E99-564A-99B0-D03B347156E4}"/>
              </a:ext>
            </a:extLst>
          </p:cNvPr>
          <p:cNvCxnSpPr>
            <a:cxnSpLocks/>
            <a:endCxn id="82" idx="1"/>
          </p:cNvCxnSpPr>
          <p:nvPr/>
        </p:nvCxnSpPr>
        <p:spPr bwMode="auto">
          <a:xfrm rot="5400000">
            <a:off x="-871486" y="4775581"/>
            <a:ext cx="2641547" cy="107501"/>
          </a:xfrm>
          <a:prstGeom prst="bentConnector4">
            <a:avLst>
              <a:gd name="adj1" fmla="val -401"/>
              <a:gd name="adj2" fmla="val 176916"/>
            </a:avLst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95A96548-5001-FF48-A2CE-9212C38F500D}"/>
              </a:ext>
            </a:extLst>
          </p:cNvPr>
          <p:cNvCxnSpPr>
            <a:cxnSpLocks/>
            <a:endCxn id="82" idx="1"/>
          </p:cNvCxnSpPr>
          <p:nvPr/>
        </p:nvCxnSpPr>
        <p:spPr bwMode="auto">
          <a:xfrm rot="5400000">
            <a:off x="-735701" y="4911367"/>
            <a:ext cx="2369976" cy="107501"/>
          </a:xfrm>
          <a:prstGeom prst="bentConnector4">
            <a:avLst>
              <a:gd name="adj1" fmla="val -430"/>
              <a:gd name="adj2" fmla="val 176914"/>
            </a:avLst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33121B-8452-EB4E-88E0-8EE2A11245A9}"/>
              </a:ext>
            </a:extLst>
          </p:cNvPr>
          <p:cNvCxnSpPr>
            <a:cxnSpLocks/>
            <a:endCxn id="82" idx="1"/>
          </p:cNvCxnSpPr>
          <p:nvPr/>
        </p:nvCxnSpPr>
        <p:spPr bwMode="auto">
          <a:xfrm rot="5400000">
            <a:off x="-591358" y="5055709"/>
            <a:ext cx="2081291" cy="107501"/>
          </a:xfrm>
          <a:prstGeom prst="bentConnector4">
            <a:avLst>
              <a:gd name="adj1" fmla="val 53"/>
              <a:gd name="adj2" fmla="val 176916"/>
            </a:avLst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1592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Voice/Speech Activity Detection (VAD)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0471B-15D7-F34F-8A80-C02DB3843267}"/>
              </a:ext>
            </a:extLst>
          </p:cNvPr>
          <p:cNvSpPr txBox="1"/>
          <p:nvPr/>
        </p:nvSpPr>
        <p:spPr>
          <a:xfrm>
            <a:off x="395536" y="1665039"/>
            <a:ext cx="798282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VAD?</a:t>
            </a:r>
          </a:p>
          <a:p>
            <a:r>
              <a:rPr lang="en-US" sz="2000" dirty="0"/>
              <a:t>    </a:t>
            </a:r>
            <a:r>
              <a:rPr lang="en-US" sz="1200" dirty="0"/>
              <a:t>A technique used in speech processing in which the presence or absence of human speech is detected. (WIKI)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was VAD created?</a:t>
            </a:r>
          </a:p>
          <a:p>
            <a:r>
              <a:rPr lang="en-US" sz="2000" dirty="0"/>
              <a:t>    </a:t>
            </a:r>
            <a:r>
              <a:rPr lang="en-US" sz="1200" dirty="0"/>
              <a:t>Voice activity detectors (VADs) were first investigated for use on TASI systems (1959). 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Where do we need VAD?</a:t>
            </a:r>
          </a:p>
          <a:p>
            <a:r>
              <a:rPr lang="zh-TW" altLang="en-US" sz="1200" dirty="0"/>
              <a:t>       </a:t>
            </a:r>
            <a:r>
              <a:rPr lang="en-US" altLang="zh-TW" sz="1200" dirty="0"/>
              <a:t>ASR, Communication systems, Speaker Recognition, SE, and … …</a:t>
            </a:r>
            <a:endParaRPr lang="en-US" sz="12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people implement VAD?</a:t>
            </a:r>
          </a:p>
          <a:p>
            <a:r>
              <a:rPr lang="zh-TW" altLang="en-US" sz="1200" dirty="0"/>
              <a:t>       </a:t>
            </a:r>
            <a:r>
              <a:rPr lang="en-US" altLang="zh-TW" sz="1200" dirty="0"/>
              <a:t>Energy level, Statistical model, Noise tracking, Machine learning (Classifier), Deep learning, and … …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825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VAD?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6A217A-2286-7B42-8AD3-B617E9BCA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" y="998926"/>
            <a:ext cx="9144000" cy="2594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2760CC-A0C3-8545-A938-440D74725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" y="3593060"/>
            <a:ext cx="9144000" cy="2588535"/>
          </a:xfrm>
          <a:prstGeom prst="rect">
            <a:avLst/>
          </a:prstGeom>
        </p:spPr>
      </p:pic>
      <p:pic>
        <p:nvPicPr>
          <p:cNvPr id="13" name="Test_1">
            <a:hlinkClick r:id="" action="ppaction://media"/>
            <a:extLst>
              <a:ext uri="{FF2B5EF4-FFF2-40B4-BE49-F238E27FC236}">
                <a16:creationId xmlns:a16="http://schemas.microsoft.com/office/drawing/2014/main" id="{4F926980-4011-AC4E-8FA4-EAC0B2DC9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88464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VAD exactly?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17EDB-54B1-6F4F-8904-552B801BE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629770"/>
            <a:ext cx="3240360" cy="3044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288BB-C15E-7F43-90EC-2AC1D94B4F3B}"/>
              </a:ext>
            </a:extLst>
          </p:cNvPr>
          <p:cNvSpPr txBox="1"/>
          <p:nvPr/>
        </p:nvSpPr>
        <p:spPr>
          <a:xfrm>
            <a:off x="1172555" y="521679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Signal-wise Demonstration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11307-8C5F-124C-8A98-5589E0170F68}"/>
              </a:ext>
            </a:extLst>
          </p:cNvPr>
          <p:cNvSpPr txBox="1"/>
          <p:nvPr/>
        </p:nvSpPr>
        <p:spPr>
          <a:xfrm>
            <a:off x="5399921" y="521514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time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46D00-7667-B641-A649-FAAF1FD7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6" y="1360603"/>
            <a:ext cx="4777603" cy="35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7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why VAD?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C5135C-A120-934B-A55A-BF7FF6D9842B}"/>
              </a:ext>
            </a:extLst>
          </p:cNvPr>
          <p:cNvSpPr txBox="1"/>
          <p:nvPr/>
        </p:nvSpPr>
        <p:spPr>
          <a:xfrm>
            <a:off x="395536" y="1340768"/>
            <a:ext cx="784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early 60’s, scientist and researchers in Bell’s Lab published TASI telecommunication system (a digital speech interpolation system for efficient signal transmission). As a result, it is an important task to detect speech incidents along time axis.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CF69F-08C6-DC4E-A4BA-192581F6E22B}"/>
              </a:ext>
            </a:extLst>
          </p:cNvPr>
          <p:cNvSpPr txBox="1"/>
          <p:nvPr/>
        </p:nvSpPr>
        <p:spPr>
          <a:xfrm>
            <a:off x="394836" y="2778552"/>
            <a:ext cx="784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ASR systems, the recognition performance can sometimes be boosted when given a good VAD label (focuses on speech fractions)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9AE3E-BDF1-9241-AB3A-7EA2A0B04CD3}"/>
              </a:ext>
            </a:extLst>
          </p:cNvPr>
          <p:cNvSpPr txBox="1"/>
          <p:nvPr/>
        </p:nvSpPr>
        <p:spPr>
          <a:xfrm>
            <a:off x="394836" y="3665620"/>
            <a:ext cx="784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speaker recognition systems, the background acoustic components are useless or misleading to recognition performances. It is thus crucial that an accurate VAD applied to this research.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9FDAB-8BF8-7646-BEBB-DDBA3758DEA7}"/>
              </a:ext>
            </a:extLst>
          </p:cNvPr>
          <p:cNvSpPr txBox="1"/>
          <p:nvPr/>
        </p:nvSpPr>
        <p:spPr>
          <a:xfrm>
            <a:off x="394836" y="4829687"/>
            <a:ext cx="784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SE systems, it is to our instinct that the VAD can help detect for background noises, and thus takeoff some pressure on enhancement tasks. </a:t>
            </a:r>
          </a:p>
        </p:txBody>
      </p:sp>
    </p:spTree>
    <p:extLst>
      <p:ext uri="{BB962C8B-B14F-4D97-AF65-F5344CB8AC3E}">
        <p14:creationId xmlns:p14="http://schemas.microsoft.com/office/powerpoint/2010/main" val="1473268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 implementations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E4BA5-ED6F-B943-BBF8-12C7A0BAC241}"/>
              </a:ext>
            </a:extLst>
          </p:cNvPr>
          <p:cNvSpPr txBox="1"/>
          <p:nvPr/>
        </p:nvSpPr>
        <p:spPr>
          <a:xfrm>
            <a:off x="395536" y="1103313"/>
            <a:ext cx="28328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By Task: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Supervised Methods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10A73-589C-344C-BEF3-A16FDE56B1BA}"/>
              </a:ext>
            </a:extLst>
          </p:cNvPr>
          <p:cNvSpPr txBox="1"/>
          <p:nvPr/>
        </p:nvSpPr>
        <p:spPr>
          <a:xfrm>
            <a:off x="404214" y="3021464"/>
            <a:ext cx="36728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By Feature/Method: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Speech Energy Level Methods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Spectral Feature Methods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Statistical Model Methods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Noise Tracking Methods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ML/DL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49E2A-389A-0E45-AD21-BD8003BE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16" y="4151575"/>
            <a:ext cx="4525248" cy="20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4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Approach-Energy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5BCA6A-054C-4A47-A342-A7F2A88E60F4}"/>
              </a:ext>
            </a:extLst>
          </p:cNvPr>
          <p:cNvSpPr txBox="1"/>
          <p:nvPr/>
        </p:nvSpPr>
        <p:spPr>
          <a:xfrm>
            <a:off x="395536" y="1099765"/>
            <a:ext cx="633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Voice activity detection using a periodicity measure-</a:t>
            </a:r>
            <a:r>
              <a:rPr lang="en-US" i="1" dirty="0"/>
              <a:t>1992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45388-EBB6-044C-9EE0-2D8423B999AB}"/>
              </a:ext>
            </a:extLst>
          </p:cNvPr>
          <p:cNvSpPr txBox="1"/>
          <p:nvPr/>
        </p:nvSpPr>
        <p:spPr>
          <a:xfrm>
            <a:off x="395536" y="1749644"/>
            <a:ext cx="449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LSPE, Least Square Periodic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CAE602-DBE7-AC4E-ADD0-D29E4F283E7C}"/>
                  </a:ext>
                </a:extLst>
              </p:cNvPr>
              <p:cNvSpPr txBox="1"/>
              <p:nvPr/>
            </p:nvSpPr>
            <p:spPr>
              <a:xfrm>
                <a:off x="749203" y="2122524"/>
                <a:ext cx="1914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CAE602-DBE7-AC4E-ADD0-D29E4F28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03" y="2122524"/>
                <a:ext cx="1914947" cy="276999"/>
              </a:xfrm>
              <a:prstGeom prst="rect">
                <a:avLst/>
              </a:prstGeom>
              <a:blipFill>
                <a:blip r:embed="rId3"/>
                <a:stretch>
                  <a:fillRect l="-658" r="-328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199C20-D95E-B142-A683-EAA5EBE3FED7}"/>
              </a:ext>
            </a:extLst>
          </p:cNvPr>
          <p:cNvSpPr txBox="1"/>
          <p:nvPr/>
        </p:nvSpPr>
        <p:spPr>
          <a:xfrm>
            <a:off x="3078321" y="2073189"/>
            <a:ext cx="99257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periodic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CBD0F6-557D-2949-B762-4ABCC3D57DAB}"/>
              </a:ext>
            </a:extLst>
          </p:cNvPr>
          <p:cNvSpPr txBox="1"/>
          <p:nvPr/>
        </p:nvSpPr>
        <p:spPr>
          <a:xfrm>
            <a:off x="4226115" y="2079708"/>
            <a:ext cx="112082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aperiodic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045FE98-FDA8-AA45-8AD9-40CFB254A30A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 bwMode="auto">
          <a:xfrm rot="16200000" flipH="1">
            <a:off x="2619145" y="1487055"/>
            <a:ext cx="42998" cy="1867934"/>
          </a:xfrm>
          <a:prstGeom prst="bentConnector3">
            <a:avLst>
              <a:gd name="adj1" fmla="val 631653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66D18E0-7465-F240-8CA0-DFEF5BE63588}"/>
              </a:ext>
            </a:extLst>
          </p:cNvPr>
          <p:cNvCxnSpPr>
            <a:cxnSpLocks/>
            <a:endCxn id="12" idx="2"/>
          </p:cNvCxnSpPr>
          <p:nvPr/>
        </p:nvCxnSpPr>
        <p:spPr bwMode="auto">
          <a:xfrm>
            <a:off x="2411760" y="2421021"/>
            <a:ext cx="2374765" cy="28019"/>
          </a:xfrm>
          <a:prstGeom prst="bentConnector4">
            <a:avLst>
              <a:gd name="adj1" fmla="val 515"/>
              <a:gd name="adj2" fmla="val 499261"/>
            </a:avLst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DFCFB1-FA0B-A44E-AF5E-B7F5865BA9F0}"/>
                  </a:ext>
                </a:extLst>
              </p:cNvPr>
              <p:cNvSpPr txBox="1"/>
              <p:nvPr/>
            </p:nvSpPr>
            <p:spPr>
              <a:xfrm>
                <a:off x="749202" y="2881191"/>
                <a:ext cx="3219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DFCFB1-FA0B-A44E-AF5E-B7F5865BA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02" y="2881191"/>
                <a:ext cx="3219150" cy="276999"/>
              </a:xfrm>
              <a:prstGeom prst="rect">
                <a:avLst/>
              </a:prstGeom>
              <a:blipFill>
                <a:blip r:embed="rId4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D4D399-DA61-874D-834A-59D874729E83}"/>
                  </a:ext>
                </a:extLst>
              </p:cNvPr>
              <p:cNvSpPr txBox="1"/>
              <p:nvPr/>
            </p:nvSpPr>
            <p:spPr>
              <a:xfrm>
                <a:off x="774801" y="3260870"/>
                <a:ext cx="7036093" cy="292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𝑓𝑖𝑛𝑑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 that minimizes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</m:e>
                        </m:nary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thus derive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AD4D399-DA61-874D-834A-59D874729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01" y="3260870"/>
                <a:ext cx="7036093" cy="292131"/>
              </a:xfrm>
              <a:prstGeom prst="rect">
                <a:avLst/>
              </a:prstGeom>
              <a:blipFill>
                <a:blip r:embed="rId5"/>
                <a:stretch>
                  <a:fillRect l="-1441" t="-150000" b="-2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93C9A3B-B492-604E-8F96-7467B4BB0442}"/>
              </a:ext>
            </a:extLst>
          </p:cNvPr>
          <p:cNvSpPr txBox="1"/>
          <p:nvPr/>
        </p:nvSpPr>
        <p:spPr>
          <a:xfrm>
            <a:off x="389807" y="3666022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Periodicity: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B59B1A-3E5D-6F4C-8307-72056F3F70BC}"/>
                  </a:ext>
                </a:extLst>
              </p:cNvPr>
              <p:cNvSpPr/>
              <p:nvPr/>
            </p:nvSpPr>
            <p:spPr>
              <a:xfrm>
                <a:off x="1991528" y="3666022"/>
                <a:ext cx="911853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B59B1A-3E5D-6F4C-8307-72056F3F7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28" y="3666022"/>
                <a:ext cx="911853" cy="376770"/>
              </a:xfrm>
              <a:prstGeom prst="rect">
                <a:avLst/>
              </a:prstGeom>
              <a:blipFill>
                <a:blip r:embed="rId6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B267CCB-F243-5842-AF0A-EECA4C220AA2}"/>
                  </a:ext>
                </a:extLst>
              </p:cNvPr>
              <p:cNvSpPr/>
              <p:nvPr/>
            </p:nvSpPr>
            <p:spPr>
              <a:xfrm>
                <a:off x="732782" y="4022603"/>
                <a:ext cx="3096617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B267CCB-F243-5842-AF0A-EECA4C220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2" y="4022603"/>
                <a:ext cx="3096617" cy="757451"/>
              </a:xfrm>
              <a:prstGeom prst="rect">
                <a:avLst/>
              </a:prstGeom>
              <a:blipFill>
                <a:blip r:embed="rId7"/>
                <a:stretch>
                  <a:fillRect t="-6667" b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D0318B2-C3C8-3143-B029-96ED2BDBA90D}"/>
                  </a:ext>
                </a:extLst>
              </p:cNvPr>
              <p:cNvSpPr/>
              <p:nvPr/>
            </p:nvSpPr>
            <p:spPr>
              <a:xfrm>
                <a:off x="774801" y="4774765"/>
                <a:ext cx="3086166" cy="558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D0318B2-C3C8-3143-B029-96ED2BDBA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01" y="4774765"/>
                <a:ext cx="3086166" cy="558551"/>
              </a:xfrm>
              <a:prstGeom prst="rect">
                <a:avLst/>
              </a:prstGeom>
              <a:blipFill>
                <a:blip r:embed="rId8"/>
                <a:stretch>
                  <a:fillRect t="-55556" b="-9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9BD46F0-0329-6B45-8799-AC81B7F5628D}"/>
                  </a:ext>
                </a:extLst>
              </p:cNvPr>
              <p:cNvSpPr/>
              <p:nvPr/>
            </p:nvSpPr>
            <p:spPr>
              <a:xfrm>
                <a:off x="774801" y="5251539"/>
                <a:ext cx="3095912" cy="574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9BD46F0-0329-6B45-8799-AC81B7F56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01" y="5251539"/>
                <a:ext cx="3095912" cy="574260"/>
              </a:xfrm>
              <a:prstGeom prst="rect">
                <a:avLst/>
              </a:prstGeom>
              <a:blipFill>
                <a:blip r:embed="rId9"/>
                <a:stretch>
                  <a:fillRect t="-54348" b="-8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2ABEDCD-CA1B-AA40-AA4C-64571FFF754B}"/>
              </a:ext>
            </a:extLst>
          </p:cNvPr>
          <p:cNvSpPr txBox="1"/>
          <p:nvPr/>
        </p:nvSpPr>
        <p:spPr>
          <a:xfrm>
            <a:off x="4292847" y="3660385"/>
            <a:ext cx="4527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Detector:</a:t>
            </a:r>
          </a:p>
          <a:p>
            <a:r>
              <a:rPr lang="en-US" dirty="0"/>
              <a:t>     Passing “might be speech” signals.</a:t>
            </a:r>
          </a:p>
          <a:p>
            <a:r>
              <a:rPr lang="en-US" dirty="0"/>
              <a:t>     Reject “not likely speech” signals.</a:t>
            </a:r>
          </a:p>
          <a:p>
            <a:endParaRPr lang="en-US" dirty="0"/>
          </a:p>
          <a:p>
            <a:pPr algn="just"/>
            <a:r>
              <a:rPr lang="en-US" dirty="0"/>
              <a:t>     Important to system robustness through</a:t>
            </a:r>
          </a:p>
          <a:p>
            <a:pPr algn="just"/>
            <a:r>
              <a:rPr lang="en-US" dirty="0"/>
              <a:t>     taking out interfering components of       </a:t>
            </a:r>
          </a:p>
          <a:p>
            <a:pPr algn="just"/>
            <a:r>
              <a:rPr lang="en-US" dirty="0"/>
              <a:t>     input signals.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20D1707-6BD9-9B41-B246-6FB3A548F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59" y="1261426"/>
            <a:ext cx="2313490" cy="19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8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投影片編號版面配置區 1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defTabSz="685800">
              <a:defRPr/>
            </a:pPr>
            <a:r>
              <a:rPr lang="en-US" altLang="zh-TW" sz="1350" dirty="0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9" t="48589" r="14817" b="20673"/>
          <a:stretch/>
        </p:blipFill>
        <p:spPr>
          <a:xfrm>
            <a:off x="0" y="6232278"/>
            <a:ext cx="1008112" cy="50405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439DA2EE-5AC8-AA44-A27C-D346B50D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Approach-Energy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D260A-1722-6742-A2DB-0F570B6446C7}"/>
              </a:ext>
            </a:extLst>
          </p:cNvPr>
          <p:cNvSpPr txBox="1"/>
          <p:nvPr/>
        </p:nvSpPr>
        <p:spPr>
          <a:xfrm>
            <a:off x="400033" y="1103313"/>
            <a:ext cx="6551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 voice activity detection using cepstral features-</a:t>
            </a:r>
            <a:r>
              <a:rPr lang="en-US" i="1" dirty="0"/>
              <a:t>1993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D33EE-FB27-BA4B-9ED9-FB6FFCF5761C}"/>
              </a:ext>
            </a:extLst>
          </p:cNvPr>
          <p:cNvSpPr txBox="1"/>
          <p:nvPr/>
        </p:nvSpPr>
        <p:spPr>
          <a:xfrm>
            <a:off x="395536" y="1749644"/>
            <a:ext cx="425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Euclidean distance (an ASR feature):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F33F5F-DD7D-D244-8AB4-980C34F55C1C}"/>
                  </a:ext>
                </a:extLst>
              </p:cNvPr>
              <p:cNvSpPr txBox="1"/>
              <p:nvPr/>
            </p:nvSpPr>
            <p:spPr>
              <a:xfrm>
                <a:off x="4670712" y="1556193"/>
                <a:ext cx="191751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F33F5F-DD7D-D244-8AB4-980C34F55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12" y="1556193"/>
                <a:ext cx="1917512" cy="756233"/>
              </a:xfrm>
              <a:prstGeom prst="rect">
                <a:avLst/>
              </a:prstGeom>
              <a:blipFill>
                <a:blip r:embed="rId3"/>
                <a:stretch>
                  <a:fillRect l="-5921" t="-118333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FA857D-54F2-4949-89B6-CDAB44652D09}"/>
                  </a:ext>
                </a:extLst>
              </p:cNvPr>
              <p:cNvSpPr/>
              <p:nvPr/>
            </p:nvSpPr>
            <p:spPr>
              <a:xfrm>
                <a:off x="4626123" y="2303570"/>
                <a:ext cx="44823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:  </m:t>
                    </m:r>
                  </m:oMath>
                </a14:m>
                <a:r>
                  <a:rPr lang="en-US" dirty="0" err="1"/>
                  <a:t>i-th</a:t>
                </a:r>
                <a:r>
                  <a:rPr lang="en-US" dirty="0"/>
                  <a:t> cepstral element of testing speech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FA857D-54F2-4949-89B6-CDAB4465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123" y="2303570"/>
                <a:ext cx="4482381" cy="369332"/>
              </a:xfrm>
              <a:prstGeom prst="rect">
                <a:avLst/>
              </a:prstGeom>
              <a:blipFill>
                <a:blip r:embed="rId4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FB881F-B426-4944-852D-296A42C4EA23}"/>
                  </a:ext>
                </a:extLst>
              </p:cNvPr>
              <p:cNvSpPr/>
              <p:nvPr/>
            </p:nvSpPr>
            <p:spPr>
              <a:xfrm>
                <a:off x="4645550" y="2681558"/>
                <a:ext cx="4390946" cy="646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i-th cepstral element of pre-collected </a:t>
                </a:r>
              </a:p>
              <a:p>
                <a:r>
                  <a:rPr lang="en-US" dirty="0"/>
                  <a:t>noise in codebook.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FB881F-B426-4944-852D-296A42C4E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50" y="2681558"/>
                <a:ext cx="4390946" cy="646587"/>
              </a:xfrm>
              <a:prstGeom prst="rect">
                <a:avLst/>
              </a:prstGeom>
              <a:blipFill>
                <a:blip r:embed="rId5"/>
                <a:stretch>
                  <a:fillRect l="-1153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558BA98-B3A8-3443-A324-5A63EC840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04" y="3356992"/>
            <a:ext cx="2138898" cy="1896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5C77AC-BD07-3345-AF64-7758AD25A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08" y="3356992"/>
            <a:ext cx="2098272" cy="17747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577415-FE44-FB47-9525-AE01022D7AAD}"/>
              </a:ext>
            </a:extLst>
          </p:cNvPr>
          <p:cNvSpPr txBox="1"/>
          <p:nvPr/>
        </p:nvSpPr>
        <p:spPr>
          <a:xfrm>
            <a:off x="395536" y="3250148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Characteristics of signal components: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59D36-B608-7A4F-BE07-FB9626DEA374}"/>
                  </a:ext>
                </a:extLst>
              </p:cNvPr>
              <p:cNvSpPr txBox="1"/>
              <p:nvPr/>
            </p:nvSpPr>
            <p:spPr>
              <a:xfrm>
                <a:off x="1187155" y="3927169"/>
                <a:ext cx="288078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B59D36-B608-7A4F-BE07-FB9626DEA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55" y="3927169"/>
                <a:ext cx="2880789" cy="756233"/>
              </a:xfrm>
              <a:prstGeom prst="rect">
                <a:avLst/>
              </a:prstGeom>
              <a:blipFill>
                <a:blip r:embed="rId8"/>
                <a:stretch>
                  <a:fillRect l="-877" t="-114754" r="-833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3E1FA3D-07C6-5344-BEE7-D832CC859B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40" y="4884776"/>
            <a:ext cx="1403648" cy="13475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7D434A-FC5C-394C-9010-5223399E23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86" y="4894255"/>
            <a:ext cx="1487010" cy="13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43007"/>
      </p:ext>
    </p:extLst>
  </p:cSld>
  <p:clrMapOvr>
    <a:masterClrMapping/>
  </p:clrMapOvr>
</p:sld>
</file>

<file path=ppt/theme/theme1.xml><?xml version="1.0" encoding="utf-8"?>
<a:theme xmlns:a="http://schemas.openxmlformats.org/drawingml/2006/main" name="1_template-2(靜態)">
  <a:themeElements>
    <a:clrScheme name="1_template-2(靜態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template-2(靜態)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template-2(靜態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41677</TotalTime>
  <Words>994</Words>
  <Application>Microsoft Macintosh PowerPoint</Application>
  <PresentationFormat>On-screen Show (4:3)</PresentationFormat>
  <Paragraphs>180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BiauKai</vt:lpstr>
      <vt:lpstr>新細明體</vt:lpstr>
      <vt:lpstr>Arial</vt:lpstr>
      <vt:lpstr>Calibri</vt:lpstr>
      <vt:lpstr>Cambria Math</vt:lpstr>
      <vt:lpstr>Times New Roman</vt:lpstr>
      <vt:lpstr>Wingdings</vt:lpstr>
      <vt:lpstr>1_template-2(靜態)</vt:lpstr>
      <vt:lpstr>PowerPoint Presentation</vt:lpstr>
      <vt:lpstr>Personal Profile</vt:lpstr>
      <vt:lpstr>Voice/Speech Activity Detection (VAD)</vt:lpstr>
      <vt:lpstr>What is VAD?</vt:lpstr>
      <vt:lpstr>What is VAD exactly?</vt:lpstr>
      <vt:lpstr>When and why VAD?</vt:lpstr>
      <vt:lpstr>VAD implementations</vt:lpstr>
      <vt:lpstr>Classic Approach-Energy Level</vt:lpstr>
      <vt:lpstr>Classic Approach-Energy Level</vt:lpstr>
      <vt:lpstr>Classic Approach-Statistical Model</vt:lpstr>
      <vt:lpstr>Classic Approach-Statistical Model</vt:lpstr>
      <vt:lpstr>Classic Approach-Deep Belief Network</vt:lpstr>
      <vt:lpstr>Classic Approach-DNN</vt:lpstr>
      <vt:lpstr>Classic Approach-rVAD</vt:lpstr>
      <vt:lpstr>Learn from the past, what we need?</vt:lpstr>
      <vt:lpstr>How do we evaluate?</vt:lpstr>
      <vt:lpstr>WVAD/WEVAD-2020@Bio-ASP LAB</vt:lpstr>
      <vt:lpstr>WVAD/WEVAD-2020@Bio-ASP LAB</vt:lpstr>
      <vt:lpstr>WVAD/WEVAD-2020@Bio-ASP LAB</vt:lpstr>
    </vt:vector>
  </TitlesOfParts>
  <Company>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ingrid</dc:creator>
  <cp:lastModifiedBy>Microsoft Office User</cp:lastModifiedBy>
  <cp:revision>2824</cp:revision>
  <cp:lastPrinted>2013-06-24T15:39:50Z</cp:lastPrinted>
  <dcterms:created xsi:type="dcterms:W3CDTF">2005-05-05T03:55:43Z</dcterms:created>
  <dcterms:modified xsi:type="dcterms:W3CDTF">2020-07-07T07:58:48Z</dcterms:modified>
</cp:coreProperties>
</file>